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8"/>
  </p:notesMasterIdLst>
  <p:handoutMasterIdLst>
    <p:handoutMasterId r:id="rId39"/>
  </p:handoutMasterIdLst>
  <p:sldIdLst>
    <p:sldId id="603" r:id="rId8"/>
    <p:sldId id="2383" r:id="rId9"/>
    <p:sldId id="2382" r:id="rId10"/>
    <p:sldId id="2437" r:id="rId11"/>
    <p:sldId id="739" r:id="rId12"/>
    <p:sldId id="2414" r:id="rId13"/>
    <p:sldId id="2386" r:id="rId14"/>
    <p:sldId id="2415" r:id="rId15"/>
    <p:sldId id="2416" r:id="rId16"/>
    <p:sldId id="2413" r:id="rId17"/>
    <p:sldId id="2417" r:id="rId18"/>
    <p:sldId id="2418" r:id="rId19"/>
    <p:sldId id="2419" r:id="rId20"/>
    <p:sldId id="2420" r:id="rId21"/>
    <p:sldId id="2421" r:id="rId22"/>
    <p:sldId id="2422" r:id="rId23"/>
    <p:sldId id="2423" r:id="rId24"/>
    <p:sldId id="2424" r:id="rId25"/>
    <p:sldId id="2426" r:id="rId26"/>
    <p:sldId id="2425" r:id="rId27"/>
    <p:sldId id="2427" r:id="rId28"/>
    <p:sldId id="2428" r:id="rId29"/>
    <p:sldId id="2429" r:id="rId30"/>
    <p:sldId id="2430" r:id="rId31"/>
    <p:sldId id="2431" r:id="rId32"/>
    <p:sldId id="2432" r:id="rId33"/>
    <p:sldId id="2433" r:id="rId34"/>
    <p:sldId id="2434" r:id="rId35"/>
    <p:sldId id="2435" r:id="rId36"/>
    <p:sldId id="582" r:id="rId3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1D1D1A"/>
    <a:srgbClr val="221815"/>
    <a:srgbClr val="91A2BF"/>
    <a:srgbClr val="66BA36"/>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96291" autoAdjust="0"/>
  </p:normalViewPr>
  <p:slideViewPr>
    <p:cSldViewPr snapToGrid="0" snapToObjects="1">
      <p:cViewPr varScale="1">
        <p:scale>
          <a:sx n="126" d="100"/>
          <a:sy n="126" d="100"/>
        </p:scale>
        <p:origin x="224"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9/1/24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anose="020B0503020204020204"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p:cNvSpPr>
            <a:spLocks noGrp="1"/>
          </p:cNvSpPr>
          <p:nvPr>
            <p:ph sz="half" idx="1"/>
          </p:nvPr>
        </p:nvSpPr>
        <p:spPr>
          <a:xfrm>
            <a:off x="481757" y="1284513"/>
            <a:ext cx="11161240" cy="5007429"/>
          </a:xfrm>
          <a:prstGeom prst="rect">
            <a:avLst/>
          </a:prstGeom>
          <a:noFill/>
        </p:spPr>
        <p:txBody>
          <a:bodyPr/>
          <a:lstStyle>
            <a:lvl1pPr marL="457200" marR="0" indent="-457200" algn="l" defTabSz="1218565" rtl="0" eaLnBrk="0" fontAlgn="base" latinLnBrk="0" hangingPunct="0">
              <a:lnSpc>
                <a:spcPct val="150000"/>
              </a:lnSpc>
              <a:spcBef>
                <a:spcPts val="0"/>
              </a:spcBef>
              <a:spcAft>
                <a:spcPct val="0"/>
              </a:spcAft>
              <a:buClr>
                <a:srgbClr val="71B2FF"/>
              </a:buClr>
              <a:buSzPct val="110000"/>
              <a:buFont typeface="+mj-lt"/>
              <a:buAutoNum type="arabicPeriod"/>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anose="020B0503020204020204" pitchFamily="34" charset="-122"/>
                <a:cs typeface="+mn-cs"/>
              </a:defRPr>
            </a:lvl1pPr>
            <a:lvl2pPr marL="476250" marR="0" indent="-236855" algn="l" defTabSz="1218565"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2pPr>
            <a:lvl3pPr marL="833755" marR="0" indent="-236855" algn="l" defTabSz="1218565" rtl="0" eaLnBrk="0" fontAlgn="base" latinLnBrk="0" hangingPunct="0">
              <a:lnSpc>
                <a:spcPct val="150000"/>
              </a:lnSpc>
              <a:spcBef>
                <a:spcPts val="0"/>
              </a:spcBef>
              <a:spcAft>
                <a:spcPct val="0"/>
              </a:spcAft>
              <a:buClr>
                <a:srgbClr val="71B2FF"/>
              </a:buClr>
              <a:buFontTx/>
              <a:buChar char="-"/>
              <a:defRPr kumimoji="0" lang="zh-CN" altLang="en-US" sz="1200" b="0" i="0" u="none" strike="noStrike" kern="0" cap="none" spc="0" normalizeH="0" baseline="0" dirty="0">
                <a:ln>
                  <a:noFill/>
                </a:ln>
                <a:solidFill>
                  <a:srgbClr val="374154"/>
                </a:solidFill>
                <a:effectLst/>
                <a:uLnTx/>
                <a:uFillTx/>
                <a:latin typeface="微软雅黑" panose="020B0503020204020204" pitchFamily="34" charset="-122"/>
                <a:ea typeface="微软雅黑" panose="020B0503020204020204" pitchFamily="34" charset="-122"/>
                <a:cs typeface="+mn-cs"/>
              </a:defRPr>
            </a:lvl3pPr>
            <a:lvl4pPr>
              <a:defRPr sz="1540"/>
            </a:lvl4pPr>
            <a:lvl5pPr>
              <a:defRPr sz="1540"/>
            </a:lvl5pPr>
            <a:lvl6pPr>
              <a:defRPr sz="1540"/>
            </a:lvl6pPr>
            <a:lvl7pPr>
              <a:defRPr sz="1540"/>
            </a:lvl7pPr>
            <a:lvl8pPr>
              <a:defRPr sz="1540"/>
            </a:lvl8pPr>
            <a:lvl9pPr>
              <a:defRPr sz="1540"/>
            </a:lvl9pPr>
          </a:lstStyle>
          <a:p>
            <a:pPr lvl="0"/>
            <a:r>
              <a:rPr lang="zh-CN" altLang="en-US" dirty="0"/>
              <a:t>单击此处编辑母版文本样式</a:t>
            </a:r>
          </a:p>
        </p:txBody>
      </p:sp>
    </p:spTree>
    <p:extLst>
      <p:ext uri="{BB962C8B-B14F-4D97-AF65-F5344CB8AC3E}">
        <p14:creationId xmlns:p14="http://schemas.microsoft.com/office/powerpoint/2010/main" val="429328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2024/9/1</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700905-8895-231E-0920-3293DC24E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2194"/>
            <a:ext cx="12338121" cy="6940193"/>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2821499" y="5734568"/>
            <a:ext cx="2024146" cy="643926"/>
          </a:xfrm>
          <a:prstGeom prst="rect">
            <a:avLst/>
          </a:prstGeom>
          <a:noFill/>
        </p:spPr>
        <p:txBody>
          <a:bodyPr anchor="ctr"/>
          <a:lstStyle/>
          <a:p>
            <a:r>
              <a:rPr lang="en-US" altLang="zh-CN" sz="4800" dirty="0">
                <a:solidFill>
                  <a:schemeClr val="tx2"/>
                </a:solidFill>
                <a:latin typeface="ACGN-MiaoGB-Flash" panose="02020300000000000000" pitchFamily="18" charset="-122"/>
                <a:ea typeface="ACGN-MiaoGB-Flash" panose="02020300000000000000" pitchFamily="18" charset="-122"/>
              </a:rPr>
              <a:t>ZOMI</a:t>
            </a:r>
            <a:endParaRPr lang="zh-CN" altLang="en-US" sz="48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8569" y="5776608"/>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标题 1">
            <a:extLst>
              <a:ext uri="{FF2B5EF4-FFF2-40B4-BE49-F238E27FC236}">
                <a16:creationId xmlns:a16="http://schemas.microsoft.com/office/drawing/2014/main" id="{74A9CB9F-4DA1-7140-97D3-DE0194B7B103}"/>
              </a:ext>
            </a:extLst>
          </p:cNvPr>
          <p:cNvSpPr txBox="1">
            <a:spLocks/>
          </p:cNvSpPr>
          <p:nvPr/>
        </p:nvSpPr>
        <p:spPr>
          <a:xfrm>
            <a:off x="746016" y="1839074"/>
            <a:ext cx="10846085" cy="3159960"/>
          </a:xfrm>
          <a:prstGeom prst="rect">
            <a:avLst/>
          </a:prstGeom>
          <a:solidFill>
            <a:srgbClr val="1D1D1A">
              <a:alpha val="40000"/>
            </a:srgbClr>
          </a:solidFill>
        </p:spPr>
        <p:txBody>
          <a:bodyPr anchor="b">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en-US" altLang="zh-CN" sz="11500" kern="0" dirty="0">
                <a:solidFill>
                  <a:schemeClr val="tx2"/>
                </a:solidFill>
                <a:latin typeface="+mj-ea"/>
                <a:ea typeface="+mj-ea"/>
              </a:rPr>
              <a:t>NCCL</a:t>
            </a:r>
            <a:r>
              <a:rPr lang="zh-CN" altLang="en-US" sz="11500" kern="0" dirty="0">
                <a:solidFill>
                  <a:schemeClr val="tx2"/>
                </a:solidFill>
                <a:latin typeface="+mj-ea"/>
                <a:ea typeface="+mj-ea"/>
              </a:rPr>
              <a:t> </a:t>
            </a:r>
            <a:r>
              <a:rPr lang="en-US" altLang="zh-CN" sz="11500" kern="0" dirty="0">
                <a:solidFill>
                  <a:schemeClr val="tx2"/>
                </a:solidFill>
                <a:latin typeface="+mj-ea"/>
                <a:ea typeface="+mj-ea"/>
              </a:rPr>
              <a:t>API </a:t>
            </a:r>
            <a:r>
              <a:rPr lang="zh-CN" altLang="en-US" sz="11500" kern="0" dirty="0">
                <a:solidFill>
                  <a:schemeClr val="tx2"/>
                </a:solidFill>
                <a:latin typeface="+mj-ea"/>
                <a:ea typeface="+mj-ea"/>
              </a:rPr>
              <a:t>解读</a:t>
            </a:r>
          </a:p>
        </p:txBody>
      </p:sp>
      <p:sp>
        <p:nvSpPr>
          <p:cNvPr id="5" name="标题 1">
            <a:extLst>
              <a:ext uri="{FF2B5EF4-FFF2-40B4-BE49-F238E27FC236}">
                <a16:creationId xmlns:a16="http://schemas.microsoft.com/office/drawing/2014/main" id="{34B4C8F5-C78D-B149-9A25-9FB545F187F9}"/>
              </a:ext>
            </a:extLst>
          </p:cNvPr>
          <p:cNvSpPr txBox="1">
            <a:spLocks/>
          </p:cNvSpPr>
          <p:nvPr/>
        </p:nvSpPr>
        <p:spPr>
          <a:xfrm>
            <a:off x="1149927" y="2088682"/>
            <a:ext cx="713104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800" kern="0" dirty="0">
                <a:solidFill>
                  <a:schemeClr val="tx2"/>
                </a:solidFill>
                <a:latin typeface="Gill Sans MT" panose="020B0502020104020203" pitchFamily="34" charset="0"/>
                <a:ea typeface="+mj-ea"/>
              </a:rPr>
              <a:t>大模型系列 </a:t>
            </a:r>
            <a:r>
              <a:rPr lang="en-US" altLang="zh-CN" sz="4800" kern="0" dirty="0">
                <a:solidFill>
                  <a:schemeClr val="tx2"/>
                </a:solidFill>
                <a:latin typeface="Gill Sans MT" panose="020B0502020104020203" pitchFamily="34" charset="0"/>
                <a:ea typeface="+mj-ea"/>
              </a:rPr>
              <a:t>–</a:t>
            </a:r>
            <a:r>
              <a:rPr lang="zh-CN" altLang="en-US" sz="4800" kern="0" dirty="0">
                <a:solidFill>
                  <a:schemeClr val="tx2"/>
                </a:solidFill>
                <a:latin typeface="Gill Sans MT" panose="020B0502020104020203" pitchFamily="34" charset="0"/>
                <a:ea typeface="+mj-ea"/>
              </a:rPr>
              <a:t> 集合通信库</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7DFFEE-C255-9C98-5BA1-73E10DF095C2}"/>
              </a:ext>
            </a:extLst>
          </p:cNvPr>
          <p:cNvSpPr>
            <a:spLocks noGrp="1"/>
          </p:cNvSpPr>
          <p:nvPr>
            <p:ph sz="half" idx="1"/>
          </p:nvPr>
        </p:nvSpPr>
        <p:spPr/>
        <p:txBody>
          <a:bodyPr>
            <a:normAutofit/>
          </a:bodyPr>
          <a:lstStyle/>
          <a:p>
            <a:r>
              <a:rPr lang="en" altLang="zh-CN" sz="5400" b="0" dirty="0">
                <a:solidFill>
                  <a:srgbClr val="92D050"/>
                </a:solidFill>
              </a:rPr>
              <a:t>https://</a:t>
            </a:r>
            <a:r>
              <a:rPr lang="en" altLang="zh-CN" sz="5400" b="0" dirty="0" err="1">
                <a:solidFill>
                  <a:srgbClr val="92D050"/>
                </a:solidFill>
              </a:rPr>
              <a:t>github.com</a:t>
            </a:r>
            <a:r>
              <a:rPr lang="en" altLang="zh-CN" sz="5400" b="0" dirty="0">
                <a:solidFill>
                  <a:srgbClr val="92D050"/>
                </a:solidFill>
              </a:rPr>
              <a:t>/NVIDIA/</a:t>
            </a:r>
            <a:r>
              <a:rPr lang="en" altLang="zh-CN" sz="5400" b="0" dirty="0" err="1">
                <a:solidFill>
                  <a:srgbClr val="92D050"/>
                </a:solidFill>
              </a:rPr>
              <a:t>nccl</a:t>
            </a:r>
            <a:endParaRPr lang="zh-CN" altLang="en-US" sz="5400" b="0" dirty="0">
              <a:solidFill>
                <a:srgbClr val="92D050"/>
              </a:solidFill>
            </a:endParaRPr>
          </a:p>
        </p:txBody>
      </p:sp>
    </p:spTree>
    <p:extLst>
      <p:ext uri="{BB962C8B-B14F-4D97-AF65-F5344CB8AC3E}">
        <p14:creationId xmlns:p14="http://schemas.microsoft.com/office/powerpoint/2010/main" val="323035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77D8764-397A-2817-B70E-AA6BD73C5D70}"/>
              </a:ext>
            </a:extLst>
          </p:cNvPr>
          <p:cNvSpPr>
            <a:spLocks noGrp="1"/>
          </p:cNvSpPr>
          <p:nvPr>
            <p:ph sz="half" idx="1"/>
          </p:nvPr>
        </p:nvSpPr>
        <p:spPr/>
        <p:txBody>
          <a:bodyPr/>
          <a:lstStyle/>
          <a:p>
            <a:r>
              <a:rPr lang="en-US" altLang="zh-CN" dirty="0"/>
              <a:t>02.</a:t>
            </a:r>
            <a:r>
              <a:rPr lang="zh-CN" altLang="en-US" dirty="0"/>
              <a:t> </a:t>
            </a:r>
            <a:r>
              <a:rPr lang="en-US" altLang="zh-CN" dirty="0"/>
              <a:t>Communicator</a:t>
            </a:r>
          </a:p>
          <a:p>
            <a:r>
              <a:rPr lang="zh-CN" altLang="en-US" dirty="0"/>
              <a:t>生命周期</a:t>
            </a:r>
          </a:p>
        </p:txBody>
      </p:sp>
    </p:spTree>
    <p:extLst>
      <p:ext uri="{BB962C8B-B14F-4D97-AF65-F5344CB8AC3E}">
        <p14:creationId xmlns:p14="http://schemas.microsoft.com/office/powerpoint/2010/main" val="285806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3133B7-2724-6BC9-CEB2-B0AF546692BD}"/>
              </a:ext>
            </a:extLst>
          </p:cNvPr>
          <p:cNvSpPr>
            <a:spLocks noGrp="1"/>
          </p:cNvSpPr>
          <p:nvPr>
            <p:ph type="title"/>
          </p:nvPr>
        </p:nvSpPr>
        <p:spPr/>
        <p:txBody>
          <a:bodyPr/>
          <a:lstStyle/>
          <a:p>
            <a:pPr algn="l"/>
            <a:r>
              <a:rPr lang="zh-CN" altLang="en-US" dirty="0"/>
              <a:t>创建单个 </a:t>
            </a:r>
            <a:r>
              <a:rPr lang="en-US" altLang="zh-CN" dirty="0"/>
              <a:t>Communicator</a:t>
            </a:r>
            <a:endParaRPr lang="zh-CN" altLang="en-US" dirty="0"/>
          </a:p>
        </p:txBody>
      </p:sp>
      <p:pic>
        <p:nvPicPr>
          <p:cNvPr id="7" name="图片 6">
            <a:extLst>
              <a:ext uri="{FF2B5EF4-FFF2-40B4-BE49-F238E27FC236}">
                <a16:creationId xmlns:a16="http://schemas.microsoft.com/office/drawing/2014/main" id="{F5B6979B-D0B8-6CAB-942E-88A719D89D89}"/>
              </a:ext>
            </a:extLst>
          </p:cNvPr>
          <p:cNvPicPr>
            <a:picLocks noChangeAspect="1"/>
          </p:cNvPicPr>
          <p:nvPr/>
        </p:nvPicPr>
        <p:blipFill>
          <a:blip r:embed="rId2"/>
          <a:stretch>
            <a:fillRect/>
          </a:stretch>
        </p:blipFill>
        <p:spPr>
          <a:xfrm>
            <a:off x="540515" y="2085654"/>
            <a:ext cx="11115732" cy="3202838"/>
          </a:xfrm>
          <a:prstGeom prst="rect">
            <a:avLst/>
          </a:prstGeom>
        </p:spPr>
      </p:pic>
      <p:sp>
        <p:nvSpPr>
          <p:cNvPr id="6" name="内容占位符 5">
            <a:extLst>
              <a:ext uri="{FF2B5EF4-FFF2-40B4-BE49-F238E27FC236}">
                <a16:creationId xmlns:a16="http://schemas.microsoft.com/office/drawing/2014/main" id="{B6BEA294-9E30-E1B0-FAD6-1E30D0FD60D7}"/>
              </a:ext>
            </a:extLst>
          </p:cNvPr>
          <p:cNvSpPr>
            <a:spLocks noGrp="1"/>
          </p:cNvSpPr>
          <p:nvPr>
            <p:ph sz="half" idx="1"/>
          </p:nvPr>
        </p:nvSpPr>
        <p:spPr>
          <a:xfrm>
            <a:off x="4301784" y="2521151"/>
            <a:ext cx="4472347" cy="468630"/>
          </a:xfrm>
        </p:spPr>
        <p:txBody>
          <a:bodyPr/>
          <a:lstStyle/>
          <a:p>
            <a:pPr marL="0" indent="0" algn="l">
              <a:buNone/>
            </a:pPr>
            <a:r>
              <a:rPr lang="zh-CN" altLang="en-US" sz="1600" dirty="0">
                <a:highlight>
                  <a:srgbClr val="FFFF00"/>
                </a:highlight>
              </a:rPr>
              <a:t>为每个</a:t>
            </a:r>
            <a:r>
              <a:rPr lang="en" altLang="zh-CN" sz="1600" dirty="0">
                <a:highlight>
                  <a:srgbClr val="FFFF00"/>
                </a:highlight>
              </a:rPr>
              <a:t>CUDA</a:t>
            </a:r>
            <a:r>
              <a:rPr lang="zh-CN" altLang="en-US" sz="1600" dirty="0">
                <a:highlight>
                  <a:srgbClr val="FFFF00"/>
                </a:highlight>
              </a:rPr>
              <a:t>设备指定一个</a:t>
            </a:r>
            <a:r>
              <a:rPr lang="en" altLang="zh-CN" sz="1600" dirty="0">
                <a:highlight>
                  <a:srgbClr val="FFFF00"/>
                </a:highlight>
              </a:rPr>
              <a:t>unique rank</a:t>
            </a:r>
            <a:endParaRPr lang="zh-CN" altLang="en-US" sz="1600" dirty="0">
              <a:highlight>
                <a:srgbClr val="FFFF00"/>
              </a:highlight>
            </a:endParaRPr>
          </a:p>
        </p:txBody>
      </p:sp>
      <p:sp>
        <p:nvSpPr>
          <p:cNvPr id="10" name="内容占位符 5">
            <a:extLst>
              <a:ext uri="{FF2B5EF4-FFF2-40B4-BE49-F238E27FC236}">
                <a16:creationId xmlns:a16="http://schemas.microsoft.com/office/drawing/2014/main" id="{DB7F1198-7050-9313-B250-FE618B1A65CC}"/>
              </a:ext>
            </a:extLst>
          </p:cNvPr>
          <p:cNvSpPr txBox="1">
            <a:spLocks/>
          </p:cNvSpPr>
          <p:nvPr/>
        </p:nvSpPr>
        <p:spPr>
          <a:xfrm>
            <a:off x="5687083" y="3868220"/>
            <a:ext cx="5522023" cy="46863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buFont typeface="Arial" pitchFamily="34" charset="0"/>
              <a:buNone/>
            </a:pPr>
            <a:r>
              <a:rPr lang="zh-CN" altLang="en-US" sz="1600" dirty="0">
                <a:highlight>
                  <a:srgbClr val="FFFF00"/>
                </a:highlight>
              </a:rPr>
              <a:t>创建</a:t>
            </a:r>
            <a:r>
              <a:rPr lang="en" altLang="zh-CN" sz="1600" dirty="0">
                <a:highlight>
                  <a:srgbClr val="FFFF00"/>
                </a:highlight>
              </a:rPr>
              <a:t>communicator</a:t>
            </a:r>
            <a:r>
              <a:rPr lang="zh-CN" altLang="en-US" sz="1600" dirty="0">
                <a:highlight>
                  <a:srgbClr val="FFFF00"/>
                </a:highlight>
              </a:rPr>
              <a:t>对象，每个 </a:t>
            </a:r>
            <a:r>
              <a:rPr lang="en" altLang="zh-CN" sz="1600" dirty="0">
                <a:highlight>
                  <a:srgbClr val="FFFF00"/>
                </a:highlight>
              </a:rPr>
              <a:t>comminutor</a:t>
            </a:r>
            <a:r>
              <a:rPr lang="zh-CN" altLang="en-US" sz="1600" dirty="0">
                <a:highlight>
                  <a:srgbClr val="FFFF00"/>
                </a:highlight>
              </a:rPr>
              <a:t> 关联固定 </a:t>
            </a:r>
            <a:r>
              <a:rPr lang="en-US" altLang="zh-CN" sz="1600" dirty="0">
                <a:highlight>
                  <a:srgbClr val="FFFF00"/>
                </a:highlight>
              </a:rPr>
              <a:t>R</a:t>
            </a:r>
            <a:r>
              <a:rPr lang="en" altLang="zh-CN" sz="1600" dirty="0">
                <a:highlight>
                  <a:srgbClr val="FFFF00"/>
                </a:highlight>
              </a:rPr>
              <a:t>ank</a:t>
            </a:r>
            <a:endParaRPr lang="en" altLang="en-US" sz="1600" dirty="0">
              <a:highlight>
                <a:srgbClr val="FFFF00"/>
              </a:highlight>
            </a:endParaRPr>
          </a:p>
        </p:txBody>
      </p:sp>
    </p:spTree>
    <p:extLst>
      <p:ext uri="{BB962C8B-B14F-4D97-AF65-F5344CB8AC3E}">
        <p14:creationId xmlns:p14="http://schemas.microsoft.com/office/powerpoint/2010/main" val="159614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D3133B7-2724-6BC9-CEB2-B0AF546692BD}"/>
              </a:ext>
            </a:extLst>
          </p:cNvPr>
          <p:cNvSpPr>
            <a:spLocks noGrp="1"/>
          </p:cNvSpPr>
          <p:nvPr>
            <p:ph type="title"/>
          </p:nvPr>
        </p:nvSpPr>
        <p:spPr/>
        <p:txBody>
          <a:bodyPr/>
          <a:lstStyle/>
          <a:p>
            <a:pPr algn="l"/>
            <a:r>
              <a:rPr lang="zh-CN" altLang="en-US" dirty="0"/>
              <a:t>创建单个 </a:t>
            </a:r>
            <a:r>
              <a:rPr lang="en-US" altLang="zh-CN" dirty="0"/>
              <a:t>Communicator</a:t>
            </a:r>
            <a:endParaRPr lang="zh-CN" altLang="en-US" dirty="0"/>
          </a:p>
        </p:txBody>
      </p:sp>
      <p:pic>
        <p:nvPicPr>
          <p:cNvPr id="7" name="图片 6">
            <a:extLst>
              <a:ext uri="{FF2B5EF4-FFF2-40B4-BE49-F238E27FC236}">
                <a16:creationId xmlns:a16="http://schemas.microsoft.com/office/drawing/2014/main" id="{F5B6979B-D0B8-6CAB-942E-88A719D89D89}"/>
              </a:ext>
            </a:extLst>
          </p:cNvPr>
          <p:cNvPicPr>
            <a:picLocks noChangeAspect="1"/>
          </p:cNvPicPr>
          <p:nvPr/>
        </p:nvPicPr>
        <p:blipFill>
          <a:blip r:embed="rId2"/>
          <a:stretch>
            <a:fillRect/>
          </a:stretch>
        </p:blipFill>
        <p:spPr>
          <a:xfrm>
            <a:off x="540515" y="2085654"/>
            <a:ext cx="11115732" cy="3202838"/>
          </a:xfrm>
          <a:prstGeom prst="rect">
            <a:avLst/>
          </a:prstGeom>
        </p:spPr>
      </p:pic>
      <p:sp>
        <p:nvSpPr>
          <p:cNvPr id="6" name="内容占位符 5">
            <a:extLst>
              <a:ext uri="{FF2B5EF4-FFF2-40B4-BE49-F238E27FC236}">
                <a16:creationId xmlns:a16="http://schemas.microsoft.com/office/drawing/2014/main" id="{B6BEA294-9E30-E1B0-FAD6-1E30D0FD60D7}"/>
              </a:ext>
            </a:extLst>
          </p:cNvPr>
          <p:cNvSpPr>
            <a:spLocks noGrp="1"/>
          </p:cNvSpPr>
          <p:nvPr>
            <p:ph sz="half" idx="1"/>
          </p:nvPr>
        </p:nvSpPr>
        <p:spPr>
          <a:xfrm>
            <a:off x="4517541" y="2772673"/>
            <a:ext cx="6506629" cy="914400"/>
          </a:xfrm>
        </p:spPr>
        <p:txBody>
          <a:bodyPr/>
          <a:lstStyle/>
          <a:p>
            <a:pPr marL="0" indent="0" algn="l">
              <a:buNone/>
            </a:pPr>
            <a:r>
              <a:rPr lang="en" altLang="zh-CN" sz="1600" dirty="0" err="1">
                <a:highlight>
                  <a:srgbClr val="FFFF00"/>
                </a:highlight>
              </a:rPr>
              <a:t>ncclGetUniqueId</a:t>
            </a:r>
            <a:r>
              <a:rPr lang="en" altLang="zh-CN" sz="1600" dirty="0">
                <a:highlight>
                  <a:srgbClr val="FFFF00"/>
                </a:highlight>
              </a:rPr>
              <a:t>()</a:t>
            </a:r>
            <a:r>
              <a:rPr lang="zh-CN" altLang="en-US" sz="1600" dirty="0">
                <a:highlight>
                  <a:srgbClr val="FFFF00"/>
                </a:highlight>
              </a:rPr>
              <a:t> 创建 </a:t>
            </a:r>
            <a:r>
              <a:rPr lang="en" altLang="zh-CN" sz="1600" dirty="0">
                <a:highlight>
                  <a:srgbClr val="FFFF00"/>
                </a:highlight>
              </a:rPr>
              <a:t>unique</a:t>
            </a:r>
            <a:r>
              <a:rPr lang="zh-CN" altLang="en-US" sz="1600" dirty="0">
                <a:highlight>
                  <a:srgbClr val="FFFF00"/>
                </a:highlight>
              </a:rPr>
              <a:t> </a:t>
            </a:r>
            <a:r>
              <a:rPr lang="en" altLang="zh-CN" sz="1600" dirty="0">
                <a:highlight>
                  <a:srgbClr val="FFFF00"/>
                </a:highlight>
              </a:rPr>
              <a:t>ID</a:t>
            </a:r>
            <a:r>
              <a:rPr lang="zh-CN" altLang="en" sz="1600" dirty="0">
                <a:highlight>
                  <a:srgbClr val="FFFF00"/>
                </a:highlight>
              </a:rPr>
              <a:t>，</a:t>
            </a:r>
            <a:r>
              <a:rPr lang="zh-CN" altLang="en-US" sz="1600" dirty="0">
                <a:highlight>
                  <a:srgbClr val="FFFF00"/>
                </a:highlight>
              </a:rPr>
              <a:t>通过广播给所有相关线程和进程</a:t>
            </a:r>
            <a:endParaRPr lang="en-US" altLang="zh-CN" sz="1600" dirty="0">
              <a:highlight>
                <a:srgbClr val="FFFF00"/>
              </a:highlight>
            </a:endParaRPr>
          </a:p>
          <a:p>
            <a:pPr marL="0" indent="0" algn="l">
              <a:buNone/>
            </a:pPr>
            <a:r>
              <a:rPr lang="en" altLang="zh-CN" sz="1600" dirty="0">
                <a:highlight>
                  <a:srgbClr val="FFFF00"/>
                </a:highlight>
              </a:rPr>
              <a:t>Unique ID</a:t>
            </a:r>
            <a:r>
              <a:rPr lang="zh-CN" altLang="en-US" sz="1600" dirty="0">
                <a:highlight>
                  <a:srgbClr val="FFFF00"/>
                </a:highlight>
              </a:rPr>
              <a:t> 被所有进程和线程共享，让他们进行同步</a:t>
            </a:r>
          </a:p>
        </p:txBody>
      </p:sp>
    </p:spTree>
    <p:extLst>
      <p:ext uri="{BB962C8B-B14F-4D97-AF65-F5344CB8AC3E}">
        <p14:creationId xmlns:p14="http://schemas.microsoft.com/office/powerpoint/2010/main" val="1227726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691AE8C-CD4F-D673-7915-34FCE2EA4EF2}"/>
              </a:ext>
            </a:extLst>
          </p:cNvPr>
          <p:cNvSpPr>
            <a:spLocks noGrp="1"/>
          </p:cNvSpPr>
          <p:nvPr>
            <p:ph type="title"/>
          </p:nvPr>
        </p:nvSpPr>
        <p:spPr/>
        <p:txBody>
          <a:bodyPr/>
          <a:lstStyle/>
          <a:p>
            <a:r>
              <a:rPr lang="zh-CN" altLang="en-US" dirty="0"/>
              <a:t>创建多个 </a:t>
            </a:r>
            <a:r>
              <a:rPr lang="en-US" altLang="zh-CN" dirty="0"/>
              <a:t>Communicator</a:t>
            </a:r>
            <a:endParaRPr lang="zh-CN" altLang="en-US" dirty="0"/>
          </a:p>
        </p:txBody>
      </p:sp>
      <p:sp>
        <p:nvSpPr>
          <p:cNvPr id="5" name="内容占位符 4">
            <a:extLst>
              <a:ext uri="{FF2B5EF4-FFF2-40B4-BE49-F238E27FC236}">
                <a16:creationId xmlns:a16="http://schemas.microsoft.com/office/drawing/2014/main" id="{A05AC964-0655-A910-83B6-001F73440637}"/>
              </a:ext>
            </a:extLst>
          </p:cNvPr>
          <p:cNvSpPr>
            <a:spLocks noGrp="1"/>
          </p:cNvSpPr>
          <p:nvPr>
            <p:ph sz="half" idx="1"/>
          </p:nvPr>
        </p:nvSpPr>
        <p:spPr>
          <a:xfrm>
            <a:off x="623635" y="1360170"/>
            <a:ext cx="10963473" cy="831000"/>
          </a:xfrm>
        </p:spPr>
        <p:txBody>
          <a:bodyPr/>
          <a:lstStyle/>
          <a:p>
            <a:r>
              <a:rPr lang="en" altLang="zh-CN" sz="1600" dirty="0" err="1">
                <a:highlight>
                  <a:srgbClr val="FFFF00"/>
                </a:highlight>
              </a:rPr>
              <a:t>ncclCommSplit</a:t>
            </a:r>
            <a:r>
              <a:rPr lang="zh-CN" altLang="en-US" sz="1600" dirty="0">
                <a:highlight>
                  <a:srgbClr val="FFFF00"/>
                </a:highlight>
              </a:rPr>
              <a:t> 对已有 </a:t>
            </a:r>
            <a:r>
              <a:rPr lang="en" altLang="zh-CN" sz="1600" dirty="0">
                <a:highlight>
                  <a:srgbClr val="FFFF00"/>
                </a:highlight>
              </a:rPr>
              <a:t>Communicator</a:t>
            </a:r>
            <a:r>
              <a:rPr lang="zh-CN" altLang="en-US" sz="1600" dirty="0">
                <a:highlight>
                  <a:srgbClr val="FFFF00"/>
                </a:highlight>
              </a:rPr>
              <a:t>进行划分，将其划分成多个</a:t>
            </a:r>
            <a:r>
              <a:rPr lang="en" altLang="zh-CN" sz="1600" dirty="0">
                <a:highlight>
                  <a:srgbClr val="FFFF00"/>
                </a:highlight>
              </a:rPr>
              <a:t>sub-partitions</a:t>
            </a:r>
            <a:r>
              <a:rPr lang="zh-CN" altLang="en-US" sz="1600" dirty="0">
                <a:highlight>
                  <a:srgbClr val="FFFF00"/>
                </a:highlight>
              </a:rPr>
              <a:t>；</a:t>
            </a:r>
          </a:p>
        </p:txBody>
      </p:sp>
      <p:pic>
        <p:nvPicPr>
          <p:cNvPr id="6" name="图片 5">
            <a:extLst>
              <a:ext uri="{FF2B5EF4-FFF2-40B4-BE49-F238E27FC236}">
                <a16:creationId xmlns:a16="http://schemas.microsoft.com/office/drawing/2014/main" id="{257464C5-C30F-EEAD-5F70-C2782FB4FAA2}"/>
              </a:ext>
            </a:extLst>
          </p:cNvPr>
          <p:cNvPicPr>
            <a:picLocks noChangeAspect="1"/>
          </p:cNvPicPr>
          <p:nvPr/>
        </p:nvPicPr>
        <p:blipFill>
          <a:blip r:embed="rId2"/>
          <a:stretch>
            <a:fillRect/>
          </a:stretch>
        </p:blipFill>
        <p:spPr>
          <a:xfrm>
            <a:off x="609655" y="1958563"/>
            <a:ext cx="10800084" cy="1384235"/>
          </a:xfrm>
          <a:prstGeom prst="rect">
            <a:avLst/>
          </a:prstGeom>
        </p:spPr>
      </p:pic>
      <p:pic>
        <p:nvPicPr>
          <p:cNvPr id="7" name="图片 6">
            <a:extLst>
              <a:ext uri="{FF2B5EF4-FFF2-40B4-BE49-F238E27FC236}">
                <a16:creationId xmlns:a16="http://schemas.microsoft.com/office/drawing/2014/main" id="{CAD80D4D-D09B-6474-039A-F218B3B74703}"/>
              </a:ext>
            </a:extLst>
          </p:cNvPr>
          <p:cNvPicPr>
            <a:picLocks noChangeAspect="1"/>
          </p:cNvPicPr>
          <p:nvPr/>
        </p:nvPicPr>
        <p:blipFill>
          <a:blip r:embed="rId3"/>
          <a:stretch>
            <a:fillRect/>
          </a:stretch>
        </p:blipFill>
        <p:spPr>
          <a:xfrm>
            <a:off x="609655" y="4233510"/>
            <a:ext cx="10800084" cy="1704482"/>
          </a:xfrm>
          <a:prstGeom prst="rect">
            <a:avLst/>
          </a:prstGeom>
        </p:spPr>
      </p:pic>
      <p:sp>
        <p:nvSpPr>
          <p:cNvPr id="8" name="内容占位符 4">
            <a:extLst>
              <a:ext uri="{FF2B5EF4-FFF2-40B4-BE49-F238E27FC236}">
                <a16:creationId xmlns:a16="http://schemas.microsoft.com/office/drawing/2014/main" id="{13BB1107-922D-AF23-6152-BE122D79C227}"/>
              </a:ext>
            </a:extLst>
          </p:cNvPr>
          <p:cNvSpPr txBox="1">
            <a:spLocks/>
          </p:cNvSpPr>
          <p:nvPr/>
        </p:nvSpPr>
        <p:spPr>
          <a:xfrm>
            <a:off x="609655" y="3773999"/>
            <a:ext cx="10963473" cy="45951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sz="1600" dirty="0">
                <a:highlight>
                  <a:srgbClr val="FFFF00"/>
                </a:highlight>
              </a:rPr>
              <a:t>或者复制一个现有的</a:t>
            </a:r>
            <a:r>
              <a:rPr lang="en" altLang="zh-CN" sz="1600" dirty="0">
                <a:highlight>
                  <a:srgbClr val="FFFF00"/>
                </a:highlight>
              </a:rPr>
              <a:t>Communicator</a:t>
            </a:r>
            <a:r>
              <a:rPr lang="en" altLang="en" sz="1600" dirty="0">
                <a:highlight>
                  <a:srgbClr val="FFFF00"/>
                </a:highlight>
              </a:rPr>
              <a:t>，</a:t>
            </a:r>
            <a:r>
              <a:rPr lang="zh-CN" altLang="en-US" sz="1600" dirty="0">
                <a:highlight>
                  <a:srgbClr val="FFFF00"/>
                </a:highlight>
              </a:rPr>
              <a:t>甚至是创建一个拥有更少的</a:t>
            </a:r>
            <a:r>
              <a:rPr lang="en" altLang="zh-CN" sz="1600" dirty="0">
                <a:highlight>
                  <a:srgbClr val="FFFF00"/>
                </a:highlight>
              </a:rPr>
              <a:t>ranks</a:t>
            </a:r>
            <a:r>
              <a:rPr lang="zh-CN" altLang="en-US" sz="1600" dirty="0">
                <a:highlight>
                  <a:srgbClr val="FFFF00"/>
                </a:highlight>
              </a:rPr>
              <a:t>的单个</a:t>
            </a:r>
            <a:r>
              <a:rPr lang="en" altLang="zh-CN" sz="1600" dirty="0" err="1">
                <a:highlight>
                  <a:srgbClr val="FFFF00"/>
                </a:highlight>
              </a:rPr>
              <a:t>communitor</a:t>
            </a:r>
            <a:r>
              <a:rPr lang="en" altLang="en" sz="1600" dirty="0">
                <a:highlight>
                  <a:srgbClr val="FFFF00"/>
                </a:highlight>
              </a:rPr>
              <a:t>。</a:t>
            </a:r>
            <a:endParaRPr lang="en" sz="1600" dirty="0">
              <a:highlight>
                <a:srgbClr val="FFFF00"/>
              </a:highlight>
            </a:endParaRPr>
          </a:p>
        </p:txBody>
      </p:sp>
    </p:spTree>
    <p:extLst>
      <p:ext uri="{BB962C8B-B14F-4D97-AF65-F5344CB8AC3E}">
        <p14:creationId xmlns:p14="http://schemas.microsoft.com/office/powerpoint/2010/main" val="258756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24BDA58-0629-4018-59C7-FC483EDEE8A5}"/>
              </a:ext>
            </a:extLst>
          </p:cNvPr>
          <p:cNvSpPr>
            <a:spLocks noGrp="1"/>
          </p:cNvSpPr>
          <p:nvPr>
            <p:ph type="title"/>
          </p:nvPr>
        </p:nvSpPr>
        <p:spPr/>
        <p:txBody>
          <a:bodyPr/>
          <a:lstStyle/>
          <a:p>
            <a:r>
              <a:rPr lang="zh-CN" altLang="en-US" dirty="0"/>
              <a:t>创建多个 </a:t>
            </a:r>
            <a:r>
              <a:rPr lang="en-US" altLang="zh-CN" dirty="0"/>
              <a:t>Communicator</a:t>
            </a:r>
            <a:endParaRPr lang="zh-CN" altLang="en-US" dirty="0"/>
          </a:p>
        </p:txBody>
      </p:sp>
      <p:sp>
        <p:nvSpPr>
          <p:cNvPr id="5" name="内容占位符 4">
            <a:extLst>
              <a:ext uri="{FF2B5EF4-FFF2-40B4-BE49-F238E27FC236}">
                <a16:creationId xmlns:a16="http://schemas.microsoft.com/office/drawing/2014/main" id="{15E32994-3EEA-4F41-762A-118BF1A0DC99}"/>
              </a:ext>
            </a:extLst>
          </p:cNvPr>
          <p:cNvSpPr>
            <a:spLocks noGrp="1"/>
          </p:cNvSpPr>
          <p:nvPr>
            <p:ph sz="half" idx="1"/>
          </p:nvPr>
        </p:nvSpPr>
        <p:spPr>
          <a:xfrm>
            <a:off x="623635" y="1921266"/>
            <a:ext cx="10963473" cy="4433813"/>
          </a:xfrm>
        </p:spPr>
        <p:txBody>
          <a:bodyPr/>
          <a:lstStyle/>
          <a:p>
            <a:r>
              <a:rPr lang="zh-CN" altLang="en-US" sz="1600" dirty="0">
                <a:highlight>
                  <a:srgbClr val="FFFF00"/>
                </a:highlight>
              </a:rPr>
              <a:t>函数需要原始 </a:t>
            </a:r>
            <a:r>
              <a:rPr lang="en" altLang="zh-CN" sz="1600" dirty="0">
                <a:highlight>
                  <a:srgbClr val="FFFF00"/>
                </a:highlight>
              </a:rPr>
              <a:t>communicator</a:t>
            </a:r>
            <a:r>
              <a:rPr lang="zh-CN" altLang="en-US" sz="1600" dirty="0">
                <a:highlight>
                  <a:srgbClr val="FFFF00"/>
                </a:highlight>
              </a:rPr>
              <a:t> 中所有 </a:t>
            </a:r>
            <a:r>
              <a:rPr lang="en" altLang="zh-CN" sz="1600" dirty="0">
                <a:highlight>
                  <a:srgbClr val="FFFF00"/>
                </a:highlight>
              </a:rPr>
              <a:t>ranks</a:t>
            </a:r>
            <a:r>
              <a:rPr lang="zh-CN" altLang="en-US" sz="1600" dirty="0">
                <a:highlight>
                  <a:srgbClr val="FFFF00"/>
                </a:highlight>
              </a:rPr>
              <a:t> 一起调用，即便是某些 </a:t>
            </a:r>
            <a:r>
              <a:rPr lang="en" altLang="zh-CN" sz="1600" dirty="0">
                <a:highlight>
                  <a:srgbClr val="FFFF00"/>
                </a:highlight>
              </a:rPr>
              <a:t>rank</a:t>
            </a:r>
            <a:r>
              <a:rPr lang="zh-CN" altLang="en-US" sz="1600" dirty="0">
                <a:highlight>
                  <a:srgbClr val="FFFF00"/>
                </a:highlight>
              </a:rPr>
              <a:t> 将不再是这个 </a:t>
            </a:r>
            <a:r>
              <a:rPr lang="en" altLang="zh-CN" sz="1600" dirty="0">
                <a:highlight>
                  <a:srgbClr val="FFFF00"/>
                </a:highlight>
              </a:rPr>
              <a:t>communicator</a:t>
            </a:r>
            <a:r>
              <a:rPr lang="zh-CN" altLang="en-US" sz="1600" dirty="0">
                <a:highlight>
                  <a:srgbClr val="FFFF00"/>
                </a:highlight>
              </a:rPr>
              <a:t> 一部分，也需要将 </a:t>
            </a:r>
            <a:r>
              <a:rPr lang="en" altLang="zh-CN" sz="1600" dirty="0">
                <a:highlight>
                  <a:srgbClr val="FFFF00"/>
                </a:highlight>
              </a:rPr>
              <a:t>color</a:t>
            </a:r>
            <a:r>
              <a:rPr lang="zh-CN" altLang="en-US" sz="1600" dirty="0">
                <a:highlight>
                  <a:srgbClr val="FFFF00"/>
                </a:highlight>
              </a:rPr>
              <a:t> 参数设置为 </a:t>
            </a:r>
            <a:r>
              <a:rPr lang="en" altLang="zh-CN" sz="1600" dirty="0">
                <a:highlight>
                  <a:srgbClr val="FFFF00"/>
                </a:highlight>
              </a:rPr>
              <a:t>NCCL_SPLIT_NOCOLOR</a:t>
            </a:r>
            <a:r>
              <a:rPr lang="zh-CN" altLang="en-US" sz="1600" dirty="0">
                <a:highlight>
                  <a:srgbClr val="FFFF00"/>
                </a:highlight>
              </a:rPr>
              <a:t> 来调用。</a:t>
            </a:r>
          </a:p>
        </p:txBody>
      </p:sp>
      <p:pic>
        <p:nvPicPr>
          <p:cNvPr id="6" name="图片 5">
            <a:extLst>
              <a:ext uri="{FF2B5EF4-FFF2-40B4-BE49-F238E27FC236}">
                <a16:creationId xmlns:a16="http://schemas.microsoft.com/office/drawing/2014/main" id="{5863BB90-E2F2-E87E-01DD-2D7A698BC2FD}"/>
              </a:ext>
            </a:extLst>
          </p:cNvPr>
          <p:cNvPicPr>
            <a:picLocks noChangeAspect="1"/>
          </p:cNvPicPr>
          <p:nvPr/>
        </p:nvPicPr>
        <p:blipFill>
          <a:blip r:embed="rId2"/>
          <a:stretch>
            <a:fillRect/>
          </a:stretch>
        </p:blipFill>
        <p:spPr>
          <a:xfrm>
            <a:off x="623635" y="2768041"/>
            <a:ext cx="10772875" cy="1321917"/>
          </a:xfrm>
          <a:prstGeom prst="rect">
            <a:avLst/>
          </a:prstGeom>
        </p:spPr>
      </p:pic>
    </p:spTree>
    <p:extLst>
      <p:ext uri="{BB962C8B-B14F-4D97-AF65-F5344CB8AC3E}">
        <p14:creationId xmlns:p14="http://schemas.microsoft.com/office/powerpoint/2010/main" val="217002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EFD790B-283E-8A8D-7929-B3A4DA969742}"/>
              </a:ext>
            </a:extLst>
          </p:cNvPr>
          <p:cNvSpPr>
            <a:spLocks noGrp="1"/>
          </p:cNvSpPr>
          <p:nvPr>
            <p:ph type="title"/>
          </p:nvPr>
        </p:nvSpPr>
        <p:spPr/>
        <p:txBody>
          <a:bodyPr/>
          <a:lstStyle/>
          <a:p>
            <a:r>
              <a:rPr lang="zh-CN" altLang="en-US" dirty="0"/>
              <a:t>使用多个 </a:t>
            </a:r>
            <a:r>
              <a:rPr lang="en-US" altLang="zh-CN" dirty="0"/>
              <a:t>Communicator</a:t>
            </a:r>
            <a:endParaRPr lang="zh-CN" altLang="en-US" dirty="0"/>
          </a:p>
        </p:txBody>
      </p:sp>
      <p:sp>
        <p:nvSpPr>
          <p:cNvPr id="5" name="内容占位符 4">
            <a:extLst>
              <a:ext uri="{FF2B5EF4-FFF2-40B4-BE49-F238E27FC236}">
                <a16:creationId xmlns:a16="http://schemas.microsoft.com/office/drawing/2014/main" id="{D740099D-6836-4D74-ABF5-D449C6152F69}"/>
              </a:ext>
            </a:extLst>
          </p:cNvPr>
          <p:cNvSpPr>
            <a:spLocks noGrp="1"/>
          </p:cNvSpPr>
          <p:nvPr>
            <p:ph sz="half" idx="1"/>
          </p:nvPr>
        </p:nvSpPr>
        <p:spPr/>
        <p:txBody>
          <a:bodyPr/>
          <a:lstStyle/>
          <a:p>
            <a:r>
              <a:rPr lang="zh-CN" altLang="en-US" sz="1600" dirty="0"/>
              <a:t>使用多个</a:t>
            </a:r>
            <a:r>
              <a:rPr lang="en" altLang="zh-CN" sz="1600" dirty="0"/>
              <a:t>NCCL Communicator</a:t>
            </a:r>
            <a:r>
              <a:rPr lang="zh-CN" altLang="en-US" sz="1600" dirty="0"/>
              <a:t>需要小心的进行同步，否则会造成死锁。</a:t>
            </a:r>
            <a:r>
              <a:rPr lang="en" altLang="zh-CN" sz="1600" dirty="0"/>
              <a:t>NCCL kernel</a:t>
            </a:r>
            <a:r>
              <a:rPr lang="zh-CN" altLang="en-US" sz="1600" dirty="0"/>
              <a:t>会因为等待数据到来而阻塞，在此期间任何</a:t>
            </a:r>
            <a:r>
              <a:rPr lang="en" altLang="zh-CN" sz="1600" dirty="0"/>
              <a:t>CUDA</a:t>
            </a:r>
            <a:r>
              <a:rPr lang="zh-CN" altLang="en-US" sz="1600" dirty="0"/>
              <a:t>操作都会导致设备同步，意味着需要等待所有的</a:t>
            </a:r>
            <a:r>
              <a:rPr lang="en" altLang="zh-CN" sz="1600" dirty="0"/>
              <a:t>NCCL kernel</a:t>
            </a:r>
            <a:r>
              <a:rPr lang="zh-CN" altLang="en-US" sz="1600" dirty="0"/>
              <a:t>完成。</a:t>
            </a:r>
            <a:endParaRPr lang="en-US" altLang="zh-CN" sz="1600" dirty="0"/>
          </a:p>
          <a:p>
            <a:r>
              <a:rPr lang="zh-CN" altLang="en-US" sz="1600" dirty="0"/>
              <a:t>即</a:t>
            </a:r>
            <a:r>
              <a:rPr lang="en" altLang="zh-CN" sz="1600" dirty="0"/>
              <a:t>NCCL kernel</a:t>
            </a:r>
            <a:r>
              <a:rPr lang="zh-CN" altLang="en-US" sz="1600" dirty="0"/>
              <a:t>在等待数据到来期间如果有任何</a:t>
            </a:r>
            <a:r>
              <a:rPr lang="en" altLang="zh-CN" sz="1600" dirty="0"/>
              <a:t>CUDA operation</a:t>
            </a:r>
            <a:r>
              <a:rPr lang="zh-CN" altLang="en-US" sz="1600" dirty="0"/>
              <a:t>进入了队列就会导致死锁，因为</a:t>
            </a:r>
            <a:r>
              <a:rPr lang="en" altLang="zh-CN" sz="1600" dirty="0"/>
              <a:t>NCCL</a:t>
            </a:r>
            <a:r>
              <a:rPr lang="zh-CN" altLang="en-US" sz="1600" dirty="0"/>
              <a:t>也会执行</a:t>
            </a:r>
            <a:r>
              <a:rPr lang="en" altLang="zh-CN" sz="1600" dirty="0"/>
              <a:t>CUDA</a:t>
            </a:r>
            <a:r>
              <a:rPr lang="zh-CN" altLang="en-US" sz="1600" dirty="0"/>
              <a:t>调用，而</a:t>
            </a:r>
            <a:r>
              <a:rPr lang="en" altLang="zh-CN" sz="1600" dirty="0"/>
              <a:t>NCCL</a:t>
            </a:r>
            <a:r>
              <a:rPr lang="zh-CN" altLang="en-US" sz="1600" dirty="0"/>
              <a:t>的</a:t>
            </a:r>
            <a:r>
              <a:rPr lang="en" altLang="zh-CN" sz="1600" dirty="0"/>
              <a:t>CUDA</a:t>
            </a:r>
            <a:r>
              <a:rPr lang="zh-CN" altLang="en-US" sz="1600" dirty="0"/>
              <a:t>调用会进入队列中等待前一个</a:t>
            </a:r>
            <a:r>
              <a:rPr lang="en" altLang="zh-CN" sz="1600" dirty="0"/>
              <a:t>CUDA</a:t>
            </a:r>
            <a:r>
              <a:rPr lang="zh-CN" altLang="en-US" sz="1600" dirty="0"/>
              <a:t>操作执行完毕。</a:t>
            </a:r>
          </a:p>
        </p:txBody>
      </p:sp>
      <p:pic>
        <p:nvPicPr>
          <p:cNvPr id="6" name="图片 5">
            <a:extLst>
              <a:ext uri="{FF2B5EF4-FFF2-40B4-BE49-F238E27FC236}">
                <a16:creationId xmlns:a16="http://schemas.microsoft.com/office/drawing/2014/main" id="{D485209D-7167-F4B9-8790-9145A7410BC4}"/>
              </a:ext>
            </a:extLst>
          </p:cNvPr>
          <p:cNvPicPr>
            <a:picLocks noChangeAspect="1"/>
          </p:cNvPicPr>
          <p:nvPr/>
        </p:nvPicPr>
        <p:blipFill rotWithShape="1">
          <a:blip r:embed="rId2"/>
          <a:srcRect t="12869"/>
          <a:stretch/>
        </p:blipFill>
        <p:spPr>
          <a:xfrm>
            <a:off x="2521554" y="3168563"/>
            <a:ext cx="7167634" cy="3186517"/>
          </a:xfrm>
          <a:prstGeom prst="rect">
            <a:avLst/>
          </a:prstGeom>
        </p:spPr>
      </p:pic>
    </p:spTree>
    <p:extLst>
      <p:ext uri="{BB962C8B-B14F-4D97-AF65-F5344CB8AC3E}">
        <p14:creationId xmlns:p14="http://schemas.microsoft.com/office/powerpoint/2010/main" val="1969453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53C6425-4802-A604-FAAA-79D328151CC5}"/>
              </a:ext>
            </a:extLst>
          </p:cNvPr>
          <p:cNvSpPr>
            <a:spLocks noGrp="1"/>
          </p:cNvSpPr>
          <p:nvPr>
            <p:ph type="title"/>
          </p:nvPr>
        </p:nvSpPr>
        <p:spPr/>
        <p:txBody>
          <a:bodyPr/>
          <a:lstStyle/>
          <a:p>
            <a:r>
              <a:rPr lang="en" altLang="zh-CN" dirty="0"/>
              <a:t>Finalizing a communicator</a:t>
            </a:r>
            <a:endParaRPr lang="zh-CN" altLang="en-US" dirty="0"/>
          </a:p>
        </p:txBody>
      </p:sp>
      <p:sp>
        <p:nvSpPr>
          <p:cNvPr id="5" name="内容占位符 4">
            <a:extLst>
              <a:ext uri="{FF2B5EF4-FFF2-40B4-BE49-F238E27FC236}">
                <a16:creationId xmlns:a16="http://schemas.microsoft.com/office/drawing/2014/main" id="{A8135DFD-6C73-F4EB-3DD3-4F12B093B6F7}"/>
              </a:ext>
            </a:extLst>
          </p:cNvPr>
          <p:cNvSpPr>
            <a:spLocks noGrp="1"/>
          </p:cNvSpPr>
          <p:nvPr>
            <p:ph sz="half" idx="1"/>
          </p:nvPr>
        </p:nvSpPr>
        <p:spPr/>
        <p:txBody>
          <a:bodyPr/>
          <a:lstStyle/>
          <a:p>
            <a:r>
              <a:rPr lang="en" altLang="zh-CN" sz="1600" dirty="0" err="1"/>
              <a:t>ncclCommFinalize</a:t>
            </a:r>
            <a:r>
              <a:rPr lang="zh-CN" altLang="en-US" sz="1600" dirty="0"/>
              <a:t> 会把一个</a:t>
            </a:r>
            <a:r>
              <a:rPr lang="en" altLang="zh-CN" sz="1600" dirty="0"/>
              <a:t>communicator</a:t>
            </a:r>
            <a:r>
              <a:rPr lang="zh-CN" altLang="en-US" sz="1600" dirty="0"/>
              <a:t>从</a:t>
            </a:r>
            <a:r>
              <a:rPr lang="en" altLang="zh-CN" sz="1600" dirty="0" err="1"/>
              <a:t>ncclSuccess</a:t>
            </a:r>
            <a:r>
              <a:rPr lang="zh-CN" altLang="en-US" sz="1600" dirty="0"/>
              <a:t>状态转变为</a:t>
            </a:r>
            <a:r>
              <a:rPr lang="en" altLang="zh-CN" sz="1600" dirty="0" err="1"/>
              <a:t>ncclInProgress</a:t>
            </a:r>
            <a:r>
              <a:rPr lang="zh-CN" altLang="en-US" sz="1600" dirty="0"/>
              <a:t>状态，开始完成</a:t>
            </a:r>
            <a:r>
              <a:rPr lang="en" altLang="zh-CN" sz="1600" dirty="0"/>
              <a:t>background</a:t>
            </a:r>
            <a:r>
              <a:rPr lang="zh-CN" altLang="en-US" sz="1600" dirty="0"/>
              <a:t>中的各种操作并与其他</a:t>
            </a:r>
            <a:r>
              <a:rPr lang="en" altLang="zh-CN" sz="1600" dirty="0"/>
              <a:t>ranks</a:t>
            </a:r>
            <a:r>
              <a:rPr lang="zh-CN" altLang="en-US" sz="1600" dirty="0"/>
              <a:t>之间进行同步。</a:t>
            </a:r>
            <a:endParaRPr lang="en-US" altLang="zh-CN" sz="1600" dirty="0"/>
          </a:p>
          <a:p>
            <a:r>
              <a:rPr lang="en" altLang="zh-CN" sz="1600" dirty="0" err="1"/>
              <a:t>ncclCommFinalize</a:t>
            </a:r>
            <a:r>
              <a:rPr lang="zh-CN" altLang="en-US" sz="1600" dirty="0"/>
              <a:t>会将所有未完成的操作以及与该</a:t>
            </a:r>
            <a:r>
              <a:rPr lang="en" altLang="zh-CN" sz="1600" dirty="0" err="1"/>
              <a:t>communicaotr</a:t>
            </a:r>
            <a:r>
              <a:rPr lang="zh-CN" altLang="en-US" sz="1600" dirty="0"/>
              <a:t>所属的网络相关的资源会被</a:t>
            </a:r>
            <a:r>
              <a:rPr lang="en" altLang="zh-CN" sz="1600" dirty="0"/>
              <a:t>flushed</a:t>
            </a:r>
            <a:r>
              <a:rPr lang="zh-CN" altLang="en-US" sz="1600" dirty="0"/>
              <a:t>并被释放掉。一旦所有的</a:t>
            </a:r>
            <a:r>
              <a:rPr lang="en" altLang="zh-CN" sz="1600" dirty="0"/>
              <a:t>NCCL</a:t>
            </a:r>
            <a:r>
              <a:rPr lang="zh-CN" altLang="en-US" sz="1600" dirty="0"/>
              <a:t>操作都完成了，</a:t>
            </a:r>
            <a:r>
              <a:rPr lang="en" altLang="zh-CN" sz="1600" dirty="0"/>
              <a:t>communicator</a:t>
            </a:r>
            <a:r>
              <a:rPr lang="zh-CN" altLang="en-US" sz="1600" dirty="0"/>
              <a:t>会将状态转换成</a:t>
            </a:r>
            <a:r>
              <a:rPr lang="en" altLang="zh-CN" sz="1600" dirty="0" err="1"/>
              <a:t>ncclSuccess</a:t>
            </a:r>
            <a:r>
              <a:rPr lang="zh-CN" altLang="en" sz="1600" dirty="0"/>
              <a:t>。</a:t>
            </a:r>
            <a:r>
              <a:rPr lang="zh-CN" altLang="en-US" sz="1600" dirty="0"/>
              <a:t>可以通过</a:t>
            </a:r>
            <a:r>
              <a:rPr lang="en" altLang="zh-CN" sz="1600" dirty="0" err="1"/>
              <a:t>ncclCommGetAsyncError</a:t>
            </a:r>
            <a:r>
              <a:rPr lang="zh-CN" altLang="en-US" sz="1600" dirty="0"/>
              <a:t>来查询状态。</a:t>
            </a:r>
          </a:p>
        </p:txBody>
      </p:sp>
      <p:pic>
        <p:nvPicPr>
          <p:cNvPr id="6" name="图片 5">
            <a:extLst>
              <a:ext uri="{FF2B5EF4-FFF2-40B4-BE49-F238E27FC236}">
                <a16:creationId xmlns:a16="http://schemas.microsoft.com/office/drawing/2014/main" id="{D1AD777E-53E0-86D3-961B-BD83FDA633EC}"/>
              </a:ext>
            </a:extLst>
          </p:cNvPr>
          <p:cNvPicPr>
            <a:picLocks noChangeAspect="1"/>
          </p:cNvPicPr>
          <p:nvPr/>
        </p:nvPicPr>
        <p:blipFill>
          <a:blip r:embed="rId2"/>
          <a:stretch>
            <a:fillRect/>
          </a:stretch>
        </p:blipFill>
        <p:spPr>
          <a:xfrm>
            <a:off x="2212181" y="3182083"/>
            <a:ext cx="7772400" cy="2911913"/>
          </a:xfrm>
          <a:prstGeom prst="rect">
            <a:avLst/>
          </a:prstGeom>
        </p:spPr>
      </p:pic>
    </p:spTree>
    <p:extLst>
      <p:ext uri="{BB962C8B-B14F-4D97-AF65-F5344CB8AC3E}">
        <p14:creationId xmlns:p14="http://schemas.microsoft.com/office/powerpoint/2010/main" val="3826999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4DFE32E-3F01-CEB3-0E99-EF021EC640D4}"/>
              </a:ext>
            </a:extLst>
          </p:cNvPr>
          <p:cNvSpPr>
            <a:spLocks noGrp="1"/>
          </p:cNvSpPr>
          <p:nvPr>
            <p:ph type="title"/>
          </p:nvPr>
        </p:nvSpPr>
        <p:spPr/>
        <p:txBody>
          <a:bodyPr/>
          <a:lstStyle/>
          <a:p>
            <a:r>
              <a:rPr lang="en" altLang="zh-CN" dirty="0"/>
              <a:t>Destroying a communicator</a:t>
            </a:r>
            <a:endParaRPr lang="zh-CN" altLang="en-US" dirty="0"/>
          </a:p>
        </p:txBody>
      </p:sp>
      <p:sp>
        <p:nvSpPr>
          <p:cNvPr id="5" name="内容占位符 4">
            <a:extLst>
              <a:ext uri="{FF2B5EF4-FFF2-40B4-BE49-F238E27FC236}">
                <a16:creationId xmlns:a16="http://schemas.microsoft.com/office/drawing/2014/main" id="{1DFF15E8-CCA8-9605-C8F1-69773251BE67}"/>
              </a:ext>
            </a:extLst>
          </p:cNvPr>
          <p:cNvSpPr>
            <a:spLocks noGrp="1"/>
          </p:cNvSpPr>
          <p:nvPr>
            <p:ph sz="half" idx="1"/>
          </p:nvPr>
        </p:nvSpPr>
        <p:spPr/>
        <p:txBody>
          <a:bodyPr/>
          <a:lstStyle/>
          <a:p>
            <a:pPr algn="l"/>
            <a:r>
              <a:rPr lang="zh-CN" altLang="en-US" sz="1600" dirty="0"/>
              <a:t>一个</a:t>
            </a:r>
            <a:r>
              <a:rPr lang="en" altLang="zh-CN" sz="1600" dirty="0"/>
              <a:t>Communicator</a:t>
            </a:r>
            <a:r>
              <a:rPr lang="zh-CN" altLang="en-US" sz="1600" dirty="0"/>
              <a:t>被</a:t>
            </a:r>
            <a:r>
              <a:rPr lang="en" altLang="zh-CN" sz="1600" dirty="0"/>
              <a:t>Finalize</a:t>
            </a:r>
            <a:r>
              <a:rPr lang="zh-CN" altLang="en-US" sz="1600" dirty="0"/>
              <a:t>之后，下一步就是释放掉它所拥有的全部资源，包括它自己也会被释放。</a:t>
            </a:r>
            <a:r>
              <a:rPr lang="en" altLang="zh-CN" sz="1600" dirty="0" err="1"/>
              <a:t>ncclCommDestroy</a:t>
            </a:r>
            <a:r>
              <a:rPr lang="zh-CN" altLang="en-US" sz="1600" dirty="0"/>
              <a:t>函数会释放掉一个</a:t>
            </a:r>
            <a:r>
              <a:rPr lang="en" altLang="zh-CN" sz="1600" dirty="0"/>
              <a:t>Communicator</a:t>
            </a:r>
            <a:r>
              <a:rPr lang="zh-CN" altLang="en-US" sz="1600" dirty="0"/>
              <a:t>的本地所属资源。</a:t>
            </a:r>
            <a:endParaRPr lang="en-US" altLang="zh-CN" sz="1600" dirty="0"/>
          </a:p>
          <a:p>
            <a:pPr algn="l"/>
            <a:r>
              <a:rPr lang="zh-CN" altLang="en-US" sz="1600" dirty="0"/>
              <a:t>调用 </a:t>
            </a:r>
            <a:r>
              <a:rPr lang="en" altLang="zh-CN" sz="1600" dirty="0" err="1"/>
              <a:t>ncclCommDestroy</a:t>
            </a:r>
            <a:r>
              <a:rPr lang="zh-CN" altLang="en-US" sz="1600" dirty="0"/>
              <a:t> 时候如果对应的</a:t>
            </a:r>
            <a:r>
              <a:rPr lang="en" altLang="zh-CN" sz="1600" dirty="0"/>
              <a:t>Communicator</a:t>
            </a:r>
            <a:r>
              <a:rPr lang="zh-CN" altLang="en-US" sz="1600" dirty="0"/>
              <a:t>的状态是</a:t>
            </a:r>
            <a:r>
              <a:rPr lang="en" altLang="zh-CN" sz="1600" dirty="0" err="1"/>
              <a:t>ncclSuccess</a:t>
            </a:r>
            <a:r>
              <a:rPr lang="zh-CN" altLang="en" sz="1600" dirty="0"/>
              <a:t>，</a:t>
            </a:r>
            <a:r>
              <a:rPr lang="zh-CN" altLang="en-US" sz="1600" dirty="0"/>
              <a:t>那么可以保证这个调用是非阻塞，否则这个调用可能会被阻塞。会释放掉一个</a:t>
            </a:r>
            <a:r>
              <a:rPr lang="en" altLang="zh-CN" sz="1600" dirty="0"/>
              <a:t>Communicator</a:t>
            </a:r>
            <a:r>
              <a:rPr lang="zh-CN" altLang="en-US" sz="1600" dirty="0"/>
              <a:t>的所有资源然后返回，对应的</a:t>
            </a:r>
            <a:r>
              <a:rPr lang="en" altLang="zh-CN" sz="1600" dirty="0"/>
              <a:t>Communicator</a:t>
            </a:r>
            <a:r>
              <a:rPr lang="zh-CN" altLang="en-US" sz="1600" dirty="0"/>
              <a:t>也不能再被使用。</a:t>
            </a:r>
            <a:br>
              <a:rPr lang="zh-CN" altLang="en-US" sz="1600" dirty="0"/>
            </a:br>
            <a:endParaRPr lang="zh-CN" altLang="en-US" sz="1600" dirty="0"/>
          </a:p>
        </p:txBody>
      </p:sp>
      <p:pic>
        <p:nvPicPr>
          <p:cNvPr id="6" name="图片 5">
            <a:extLst>
              <a:ext uri="{FF2B5EF4-FFF2-40B4-BE49-F238E27FC236}">
                <a16:creationId xmlns:a16="http://schemas.microsoft.com/office/drawing/2014/main" id="{011B6636-889F-B48F-F3C7-0F9298AFAD79}"/>
              </a:ext>
            </a:extLst>
          </p:cNvPr>
          <p:cNvPicPr>
            <a:picLocks noChangeAspect="1"/>
          </p:cNvPicPr>
          <p:nvPr/>
        </p:nvPicPr>
        <p:blipFill>
          <a:blip r:embed="rId2"/>
          <a:stretch>
            <a:fillRect/>
          </a:stretch>
        </p:blipFill>
        <p:spPr>
          <a:xfrm>
            <a:off x="2566018" y="3227546"/>
            <a:ext cx="7064725" cy="3072040"/>
          </a:xfrm>
          <a:prstGeom prst="rect">
            <a:avLst/>
          </a:prstGeom>
        </p:spPr>
      </p:pic>
    </p:spTree>
    <p:extLst>
      <p:ext uri="{BB962C8B-B14F-4D97-AF65-F5344CB8AC3E}">
        <p14:creationId xmlns:p14="http://schemas.microsoft.com/office/powerpoint/2010/main" val="3163567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E50D37C-098E-6C3A-3D11-D62AD39E34B5}"/>
              </a:ext>
            </a:extLst>
          </p:cNvPr>
          <p:cNvSpPr>
            <a:spLocks noGrp="1"/>
          </p:cNvSpPr>
          <p:nvPr>
            <p:ph sz="half" idx="1"/>
          </p:nvPr>
        </p:nvSpPr>
        <p:spPr/>
        <p:txBody>
          <a:bodyPr/>
          <a:lstStyle/>
          <a:p>
            <a:r>
              <a:rPr lang="en-US" altLang="zh-CN" dirty="0"/>
              <a:t>03.</a:t>
            </a:r>
            <a:r>
              <a:rPr lang="zh-CN" altLang="en-US" dirty="0"/>
              <a:t> </a:t>
            </a:r>
            <a:r>
              <a:rPr lang="en" altLang="zh-CN" dirty="0"/>
              <a:t>Error handling</a:t>
            </a:r>
          </a:p>
          <a:p>
            <a:r>
              <a:rPr lang="zh-CN" altLang="en" dirty="0"/>
              <a:t>错误</a:t>
            </a:r>
            <a:r>
              <a:rPr lang="zh-CN" altLang="en-US" dirty="0"/>
              <a:t>处理</a:t>
            </a:r>
            <a:endParaRPr lang="en" altLang="zh-CN" dirty="0"/>
          </a:p>
        </p:txBody>
      </p:sp>
    </p:spTree>
    <p:extLst>
      <p:ext uri="{BB962C8B-B14F-4D97-AF65-F5344CB8AC3E}">
        <p14:creationId xmlns:p14="http://schemas.microsoft.com/office/powerpoint/2010/main" val="333840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ADDDA3-B78A-AE7A-093E-F456FFA7C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438" y="540551"/>
            <a:ext cx="9100268" cy="5921893"/>
          </a:xfrm>
          <a:prstGeom prst="rect">
            <a:avLst/>
          </a:prstGeom>
        </p:spPr>
      </p:pic>
      <p:sp>
        <p:nvSpPr>
          <p:cNvPr id="7" name="矩形 6">
            <a:extLst>
              <a:ext uri="{FF2B5EF4-FFF2-40B4-BE49-F238E27FC236}">
                <a16:creationId xmlns:a16="http://schemas.microsoft.com/office/drawing/2014/main" id="{B7667DCF-295D-AD61-561B-AC30B8E122E2}"/>
              </a:ext>
            </a:extLst>
          </p:cNvPr>
          <p:cNvSpPr/>
          <p:nvPr/>
        </p:nvSpPr>
        <p:spPr>
          <a:xfrm flipV="1">
            <a:off x="7551506" y="2722650"/>
            <a:ext cx="2866490" cy="14897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001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ECC9334-8464-278B-84BE-D17BCDC384BE}"/>
              </a:ext>
            </a:extLst>
          </p:cNvPr>
          <p:cNvSpPr>
            <a:spLocks noGrp="1"/>
          </p:cNvSpPr>
          <p:nvPr>
            <p:ph type="title"/>
          </p:nvPr>
        </p:nvSpPr>
        <p:spPr/>
        <p:txBody>
          <a:bodyPr/>
          <a:lstStyle/>
          <a:p>
            <a:r>
              <a:rPr lang="zh-CN" altLang="en-US" dirty="0"/>
              <a:t>异步错误及其处理</a:t>
            </a:r>
          </a:p>
        </p:txBody>
      </p:sp>
      <p:sp>
        <p:nvSpPr>
          <p:cNvPr id="6" name="内容占位符 5">
            <a:extLst>
              <a:ext uri="{FF2B5EF4-FFF2-40B4-BE49-F238E27FC236}">
                <a16:creationId xmlns:a16="http://schemas.microsoft.com/office/drawing/2014/main" id="{130796A3-FBC8-2FD8-A0C4-C6B80185004C}"/>
              </a:ext>
            </a:extLst>
          </p:cNvPr>
          <p:cNvSpPr>
            <a:spLocks noGrp="1"/>
          </p:cNvSpPr>
          <p:nvPr>
            <p:ph sz="half" idx="1"/>
          </p:nvPr>
        </p:nvSpPr>
        <p:spPr>
          <a:xfrm>
            <a:off x="6855665" y="1360170"/>
            <a:ext cx="4731443" cy="4994910"/>
          </a:xfrm>
        </p:spPr>
        <p:txBody>
          <a:bodyPr anchor="ctr"/>
          <a:lstStyle/>
          <a:p>
            <a:r>
              <a:rPr lang="zh-CN" altLang="en-US" sz="1600" dirty="0"/>
              <a:t>所有的</a:t>
            </a:r>
            <a:r>
              <a:rPr lang="en" altLang="zh-CN" sz="1600" dirty="0"/>
              <a:t>NCCL</a:t>
            </a:r>
            <a:r>
              <a:rPr lang="zh-CN" altLang="en-US" sz="1600" dirty="0"/>
              <a:t>调用都会返回一个</a:t>
            </a:r>
            <a:r>
              <a:rPr lang="en" altLang="zh-CN" sz="1600" dirty="0"/>
              <a:t>NCCL</a:t>
            </a:r>
            <a:r>
              <a:rPr lang="zh-CN" altLang="en-US" sz="1600" dirty="0"/>
              <a:t>错误码（</a:t>
            </a:r>
            <a:r>
              <a:rPr lang="en" altLang="zh-CN" sz="1600" dirty="0"/>
              <a:t>error code</a:t>
            </a:r>
            <a:r>
              <a:rPr lang="zh-CN" altLang="en" sz="1600" dirty="0"/>
              <a:t>）</a:t>
            </a:r>
            <a:r>
              <a:rPr lang="zh-CN" altLang="en-US" sz="1600" dirty="0"/>
              <a:t>。</a:t>
            </a:r>
            <a:endParaRPr lang="en-US" altLang="zh-CN" sz="1600" dirty="0"/>
          </a:p>
          <a:p>
            <a:r>
              <a:rPr lang="zh-CN" altLang="en-US" sz="1600" dirty="0"/>
              <a:t>如果某个</a:t>
            </a:r>
            <a:r>
              <a:rPr lang="en" altLang="zh-CN" sz="1600" dirty="0"/>
              <a:t>NCCL</a:t>
            </a:r>
            <a:r>
              <a:rPr lang="zh-CN" altLang="en-US" sz="1600" dirty="0"/>
              <a:t>调用返回的</a:t>
            </a:r>
            <a:r>
              <a:rPr lang="en" altLang="zh-CN" sz="1600" dirty="0"/>
              <a:t>error code</a:t>
            </a:r>
            <a:r>
              <a:rPr lang="zh-CN" altLang="en-US" sz="1600" dirty="0"/>
              <a:t>不是</a:t>
            </a:r>
            <a:r>
              <a:rPr lang="en" altLang="zh-CN" sz="1600" dirty="0" err="1"/>
              <a:t>ncclSuccess</a:t>
            </a:r>
            <a:r>
              <a:rPr lang="zh-CN" altLang="en-US" sz="1600" dirty="0"/>
              <a:t>或者</a:t>
            </a:r>
            <a:r>
              <a:rPr lang="en" altLang="zh-CN" sz="1600" dirty="0" err="1"/>
              <a:t>ncclInternalError</a:t>
            </a:r>
            <a:r>
              <a:rPr lang="zh-CN" altLang="en" sz="1600" dirty="0"/>
              <a:t>，</a:t>
            </a:r>
            <a:r>
              <a:rPr lang="zh-CN" altLang="en-US" sz="1600" dirty="0"/>
              <a:t>并且</a:t>
            </a:r>
            <a:r>
              <a:rPr lang="en" altLang="zh-CN" sz="1600" dirty="0"/>
              <a:t>NCCL_DEBUG</a:t>
            </a:r>
            <a:r>
              <a:rPr lang="zh-CN" altLang="en-US" sz="1600" dirty="0"/>
              <a:t>设置为</a:t>
            </a:r>
            <a:r>
              <a:rPr lang="en" altLang="zh-CN" sz="1600" dirty="0"/>
              <a:t>WARN</a:t>
            </a:r>
            <a:r>
              <a:rPr lang="zh-CN" altLang="en" sz="1600" dirty="0"/>
              <a:t>，</a:t>
            </a:r>
            <a:r>
              <a:rPr lang="en" altLang="zh-CN" sz="1600" dirty="0"/>
              <a:t>NCCL</a:t>
            </a:r>
            <a:r>
              <a:rPr lang="zh-CN" altLang="en-US" sz="1600" dirty="0"/>
              <a:t>会打印出</a:t>
            </a:r>
            <a:r>
              <a:rPr lang="en" altLang="zh-CN" sz="1600" dirty="0"/>
              <a:t>human-readable</a:t>
            </a:r>
            <a:r>
              <a:rPr lang="zh-CN" altLang="en-US" sz="1600" dirty="0"/>
              <a:t>的信息来解释内部发生了什么导致该错误的发生。</a:t>
            </a:r>
            <a:endParaRPr lang="en-US" altLang="zh-CN" sz="1600" dirty="0"/>
          </a:p>
          <a:p>
            <a:r>
              <a:rPr lang="zh-CN" altLang="en-US" sz="1600" dirty="0"/>
              <a:t>如果</a:t>
            </a:r>
            <a:r>
              <a:rPr lang="en" altLang="zh-CN" sz="1600" dirty="0"/>
              <a:t>NCCL_DEBUG</a:t>
            </a:r>
            <a:r>
              <a:rPr lang="zh-CN" altLang="en-US" sz="1600" dirty="0"/>
              <a:t>设置为</a:t>
            </a:r>
            <a:r>
              <a:rPr lang="en" altLang="zh-CN" sz="1600" dirty="0"/>
              <a:t>INFO</a:t>
            </a:r>
            <a:r>
              <a:rPr lang="zh-CN" altLang="en" sz="1600" dirty="0"/>
              <a:t>，</a:t>
            </a:r>
            <a:r>
              <a:rPr lang="en" altLang="zh-CN" sz="1600" dirty="0"/>
              <a:t>NCCL</a:t>
            </a:r>
            <a:r>
              <a:rPr lang="zh-CN" altLang="en-US" sz="1600" dirty="0"/>
              <a:t>也会打印出导致该错误的调用栈，以便帮助用户定位和修复问题。</a:t>
            </a:r>
          </a:p>
        </p:txBody>
      </p:sp>
      <p:pic>
        <p:nvPicPr>
          <p:cNvPr id="4" name="图片 3">
            <a:extLst>
              <a:ext uri="{FF2B5EF4-FFF2-40B4-BE49-F238E27FC236}">
                <a16:creationId xmlns:a16="http://schemas.microsoft.com/office/drawing/2014/main" id="{881B3135-F7C1-3897-9A5B-CBE9FEFD8A4C}"/>
              </a:ext>
            </a:extLst>
          </p:cNvPr>
          <p:cNvPicPr>
            <a:picLocks noChangeAspect="1"/>
          </p:cNvPicPr>
          <p:nvPr/>
        </p:nvPicPr>
        <p:blipFill>
          <a:blip r:embed="rId2"/>
          <a:stretch>
            <a:fillRect/>
          </a:stretch>
        </p:blipFill>
        <p:spPr>
          <a:xfrm>
            <a:off x="472486" y="1147604"/>
            <a:ext cx="6383179" cy="5332782"/>
          </a:xfrm>
          <a:prstGeom prst="rect">
            <a:avLst/>
          </a:prstGeom>
        </p:spPr>
      </p:pic>
    </p:spTree>
    <p:extLst>
      <p:ext uri="{BB962C8B-B14F-4D97-AF65-F5344CB8AC3E}">
        <p14:creationId xmlns:p14="http://schemas.microsoft.com/office/powerpoint/2010/main" val="1042786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ECC9334-8464-278B-84BE-D17BCDC384BE}"/>
              </a:ext>
            </a:extLst>
          </p:cNvPr>
          <p:cNvSpPr>
            <a:spLocks noGrp="1"/>
          </p:cNvSpPr>
          <p:nvPr>
            <p:ph type="title"/>
          </p:nvPr>
        </p:nvSpPr>
        <p:spPr/>
        <p:txBody>
          <a:bodyPr/>
          <a:lstStyle/>
          <a:p>
            <a:r>
              <a:rPr lang="zh-CN" altLang="en-US" dirty="0"/>
              <a:t>异步错误及其处理</a:t>
            </a:r>
          </a:p>
        </p:txBody>
      </p:sp>
      <p:sp>
        <p:nvSpPr>
          <p:cNvPr id="6" name="内容占位符 5">
            <a:extLst>
              <a:ext uri="{FF2B5EF4-FFF2-40B4-BE49-F238E27FC236}">
                <a16:creationId xmlns:a16="http://schemas.microsoft.com/office/drawing/2014/main" id="{130796A3-FBC8-2FD8-A0C4-C6B80185004C}"/>
              </a:ext>
            </a:extLst>
          </p:cNvPr>
          <p:cNvSpPr>
            <a:spLocks noGrp="1"/>
          </p:cNvSpPr>
          <p:nvPr>
            <p:ph sz="half" idx="1"/>
          </p:nvPr>
        </p:nvSpPr>
        <p:spPr>
          <a:xfrm>
            <a:off x="6855665" y="1360170"/>
            <a:ext cx="4731443" cy="4994910"/>
          </a:xfrm>
        </p:spPr>
        <p:txBody>
          <a:bodyPr anchor="ctr"/>
          <a:lstStyle/>
          <a:p>
            <a:r>
              <a:rPr lang="zh-CN" altLang="en-US" sz="1600" dirty="0"/>
              <a:t>一些</a:t>
            </a:r>
            <a:r>
              <a:rPr lang="en" altLang="zh-CN" sz="1600" dirty="0"/>
              <a:t>communicator</a:t>
            </a:r>
            <a:r>
              <a:rPr lang="zh-CN" altLang="en-US" sz="1600" dirty="0"/>
              <a:t> 错误，尤其是网络错误，会通过</a:t>
            </a:r>
            <a:r>
              <a:rPr lang="en" altLang="zh-CN" sz="1600" dirty="0" err="1"/>
              <a:t>ncclCommGetAsyncError</a:t>
            </a:r>
            <a:r>
              <a:rPr lang="zh-CN" altLang="en-US" sz="1600" dirty="0"/>
              <a:t>函数报告。</a:t>
            </a:r>
            <a:endParaRPr lang="en-US" altLang="zh-CN" sz="1600" dirty="0"/>
          </a:p>
          <a:p>
            <a:r>
              <a:rPr lang="zh-CN" altLang="en-US" sz="1600" dirty="0"/>
              <a:t>发生异步错误的操作通常将难以继续进行下去并且该操作将永远不能完成。因此当异步错误发生的时候，对应的操作应该被丢弃且通信器应该被</a:t>
            </a:r>
            <a:r>
              <a:rPr lang="en" altLang="zh-CN" sz="1600" dirty="0"/>
              <a:t>destroy</a:t>
            </a:r>
            <a:r>
              <a:rPr lang="zh-CN" altLang="en" sz="1600" dirty="0"/>
              <a:t>，</a:t>
            </a:r>
            <a:r>
              <a:rPr lang="zh-CN" altLang="en-US" sz="1600" dirty="0"/>
              <a:t>可以通过</a:t>
            </a:r>
            <a:r>
              <a:rPr lang="en" altLang="zh-CN" sz="1600" dirty="0" err="1"/>
              <a:t>ncclCommAbort</a:t>
            </a:r>
            <a:r>
              <a:rPr lang="zh-CN" altLang="en-US" sz="1600" dirty="0"/>
              <a:t>来进行上述操作。</a:t>
            </a:r>
            <a:endParaRPr lang="en-US" altLang="zh-CN" sz="1600" dirty="0"/>
          </a:p>
          <a:p>
            <a:r>
              <a:rPr lang="zh-CN" altLang="en-US" sz="1600" dirty="0"/>
              <a:t>如果是等待</a:t>
            </a:r>
            <a:r>
              <a:rPr lang="en" altLang="zh-CN" sz="1600" dirty="0"/>
              <a:t>NCCL</a:t>
            </a:r>
            <a:r>
              <a:rPr lang="zh-CN" altLang="en-US" sz="1600" dirty="0"/>
              <a:t>操作完成的时候发生了异步错误，我们的应用中应该调用</a:t>
            </a:r>
            <a:r>
              <a:rPr lang="en" altLang="zh-CN" sz="1600" dirty="0" err="1"/>
              <a:t>ncclCommGetAsyncError</a:t>
            </a:r>
            <a:r>
              <a:rPr lang="zh-CN" altLang="en-US" sz="1600" dirty="0"/>
              <a:t>函数来</a:t>
            </a:r>
            <a:r>
              <a:rPr lang="en" altLang="zh-CN" sz="1600" dirty="0"/>
              <a:t>destroy</a:t>
            </a:r>
            <a:r>
              <a:rPr lang="zh-CN" altLang="en-US" sz="1600" dirty="0"/>
              <a:t>对应的</a:t>
            </a:r>
            <a:r>
              <a:rPr lang="en" altLang="zh-CN" sz="1600" dirty="0"/>
              <a:t>communicator</a:t>
            </a:r>
            <a:r>
              <a:rPr lang="zh-CN" altLang="en" sz="1600" dirty="0"/>
              <a:t>。</a:t>
            </a:r>
            <a:endParaRPr lang="zh-CN" altLang="en-US" sz="1600" dirty="0"/>
          </a:p>
        </p:txBody>
      </p:sp>
      <p:pic>
        <p:nvPicPr>
          <p:cNvPr id="4" name="图片 3">
            <a:extLst>
              <a:ext uri="{FF2B5EF4-FFF2-40B4-BE49-F238E27FC236}">
                <a16:creationId xmlns:a16="http://schemas.microsoft.com/office/drawing/2014/main" id="{881B3135-F7C1-3897-9A5B-CBE9FEFD8A4C}"/>
              </a:ext>
            </a:extLst>
          </p:cNvPr>
          <p:cNvPicPr>
            <a:picLocks noChangeAspect="1"/>
          </p:cNvPicPr>
          <p:nvPr/>
        </p:nvPicPr>
        <p:blipFill>
          <a:blip r:embed="rId2"/>
          <a:stretch>
            <a:fillRect/>
          </a:stretch>
        </p:blipFill>
        <p:spPr>
          <a:xfrm>
            <a:off x="472486" y="1147604"/>
            <a:ext cx="6383179" cy="5332782"/>
          </a:xfrm>
          <a:prstGeom prst="rect">
            <a:avLst/>
          </a:prstGeom>
        </p:spPr>
      </p:pic>
    </p:spTree>
    <p:extLst>
      <p:ext uri="{BB962C8B-B14F-4D97-AF65-F5344CB8AC3E}">
        <p14:creationId xmlns:p14="http://schemas.microsoft.com/office/powerpoint/2010/main" val="216355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6580FF6-0BDB-A319-68E5-D4AD8BFB135C}"/>
              </a:ext>
            </a:extLst>
          </p:cNvPr>
          <p:cNvSpPr>
            <a:spLocks noGrp="1"/>
          </p:cNvSpPr>
          <p:nvPr>
            <p:ph sz="half" idx="1"/>
          </p:nvPr>
        </p:nvSpPr>
        <p:spPr/>
        <p:txBody>
          <a:bodyPr/>
          <a:lstStyle/>
          <a:p>
            <a:r>
              <a:rPr lang="en-US" altLang="zh-CN" dirty="0"/>
              <a:t>04.</a:t>
            </a:r>
            <a:r>
              <a:rPr lang="en" altLang="zh-CN" dirty="0"/>
              <a:t>Fault</a:t>
            </a:r>
            <a:r>
              <a:rPr lang="zh-CN" altLang="en-US" dirty="0"/>
              <a:t> </a:t>
            </a:r>
            <a:r>
              <a:rPr lang="en" altLang="zh-CN" dirty="0"/>
              <a:t>Tolerance</a:t>
            </a:r>
          </a:p>
          <a:p>
            <a:r>
              <a:rPr lang="zh-CN" altLang="en-US" dirty="0"/>
              <a:t>容错</a:t>
            </a:r>
          </a:p>
        </p:txBody>
      </p:sp>
    </p:spTree>
    <p:extLst>
      <p:ext uri="{BB962C8B-B14F-4D97-AF65-F5344CB8AC3E}">
        <p14:creationId xmlns:p14="http://schemas.microsoft.com/office/powerpoint/2010/main" val="190623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CD7B885B-BE4E-7426-3488-16B0752160D8}"/>
              </a:ext>
            </a:extLst>
          </p:cNvPr>
          <p:cNvSpPr>
            <a:spLocks noGrp="1"/>
          </p:cNvSpPr>
          <p:nvPr>
            <p:ph sz="half" idx="1"/>
          </p:nvPr>
        </p:nvSpPr>
        <p:spPr>
          <a:xfrm>
            <a:off x="6695440" y="426720"/>
            <a:ext cx="4891668" cy="6035040"/>
          </a:xfrm>
        </p:spPr>
        <p:txBody>
          <a:bodyPr anchor="ctr"/>
          <a:lstStyle/>
          <a:p>
            <a:pPr algn="l"/>
            <a:r>
              <a:rPr lang="en" altLang="zh-CN" sz="1600" dirty="0"/>
              <a:t>NCCL</a:t>
            </a:r>
            <a:r>
              <a:rPr lang="zh-CN" altLang="en-US" sz="1600" dirty="0"/>
              <a:t>提供了许多</a:t>
            </a:r>
            <a:r>
              <a:rPr lang="en" altLang="zh-CN" sz="1600" dirty="0"/>
              <a:t>feature</a:t>
            </a:r>
            <a:r>
              <a:rPr lang="zh-CN" altLang="en-US" sz="1600" dirty="0"/>
              <a:t>来让我们的应用从严重的错误中恢复到正常，比如网络连接失败、节点宕机以及进程挂掉等。当这样的错误发生的时候，应用应该能够调用 </a:t>
            </a:r>
            <a:r>
              <a:rPr lang="en" altLang="zh-CN" sz="1600" dirty="0" err="1"/>
              <a:t>ncclCommAbort</a:t>
            </a:r>
            <a:r>
              <a:rPr lang="zh-CN" altLang="en-US" sz="1600" dirty="0"/>
              <a:t> 方法来释放相应的 </a:t>
            </a:r>
            <a:r>
              <a:rPr lang="en" altLang="zh-CN" sz="1600" dirty="0"/>
              <a:t>communicator</a:t>
            </a:r>
            <a:r>
              <a:rPr lang="zh-CN" altLang="en-US" sz="1600" dirty="0"/>
              <a:t> 的资源，然后创建一个新的 </a:t>
            </a:r>
            <a:r>
              <a:rPr lang="en" altLang="zh-CN" sz="1600" dirty="0"/>
              <a:t>communicator</a:t>
            </a:r>
            <a:r>
              <a:rPr lang="zh-CN" altLang="en-US" sz="1600" dirty="0"/>
              <a:t> 继续之前的任务。为了保证 </a:t>
            </a:r>
            <a:r>
              <a:rPr lang="en" altLang="zh-CN" sz="1600" dirty="0" err="1"/>
              <a:t>ncclCommAbout</a:t>
            </a:r>
            <a:r>
              <a:rPr lang="zh-CN" altLang="en-US" sz="1600" dirty="0"/>
              <a:t> 能够在任何时间点被调用，所有的</a:t>
            </a:r>
            <a:r>
              <a:rPr lang="en" altLang="zh-CN" sz="1600" dirty="0"/>
              <a:t>NCCL</a:t>
            </a:r>
            <a:r>
              <a:rPr lang="zh-CN" altLang="en-US" sz="1600" dirty="0"/>
              <a:t>调用都可以是非阻塞（异步）的操作。</a:t>
            </a:r>
            <a:endParaRPr lang="en-US" altLang="zh-CN" sz="1600" dirty="0"/>
          </a:p>
          <a:p>
            <a:pPr algn="l"/>
            <a:endParaRPr lang="zh-CN" altLang="en-US" sz="1600" dirty="0"/>
          </a:p>
          <a:p>
            <a:pPr algn="l"/>
            <a:r>
              <a:rPr lang="zh-CN" altLang="en-US" sz="1600" dirty="0"/>
              <a:t>为了正确的弃用，当一个</a:t>
            </a:r>
            <a:r>
              <a:rPr lang="en" altLang="zh-CN" sz="1600" dirty="0"/>
              <a:t>communicator</a:t>
            </a:r>
            <a:r>
              <a:rPr lang="zh-CN" altLang="en-US" sz="1600" dirty="0"/>
              <a:t>中任何一个</a:t>
            </a:r>
            <a:r>
              <a:rPr lang="en" altLang="zh-CN" sz="1600" dirty="0"/>
              <a:t>rank</a:t>
            </a:r>
            <a:r>
              <a:rPr lang="zh-CN" altLang="en-US" sz="1600" dirty="0"/>
              <a:t>出错了的时候，所有其他的</a:t>
            </a:r>
            <a:r>
              <a:rPr lang="en" altLang="zh-CN" sz="1600" dirty="0"/>
              <a:t>rank</a:t>
            </a:r>
            <a:r>
              <a:rPr lang="zh-CN" altLang="en-US" sz="1600" dirty="0"/>
              <a:t>都需要调用 </a:t>
            </a:r>
            <a:r>
              <a:rPr lang="en" altLang="zh-CN" sz="1600" dirty="0" err="1"/>
              <a:t>ncclCommAbort</a:t>
            </a:r>
            <a:r>
              <a:rPr lang="zh-CN" altLang="en-US" sz="1600" dirty="0"/>
              <a:t> 来启用它们自己的 </a:t>
            </a:r>
            <a:r>
              <a:rPr lang="en" altLang="zh-CN" sz="1600" dirty="0"/>
              <a:t>NCCL communicator</a:t>
            </a:r>
            <a:r>
              <a:rPr lang="zh-CN" altLang="en" sz="1600" dirty="0"/>
              <a:t>。</a:t>
            </a:r>
            <a:r>
              <a:rPr lang="zh-CN" altLang="en-US" sz="1600" dirty="0"/>
              <a:t>用户可以实现方法来决定什么时候以及是否弃用这些 </a:t>
            </a:r>
            <a:r>
              <a:rPr lang="en" altLang="zh-CN" sz="1600" dirty="0"/>
              <a:t>communicator</a:t>
            </a:r>
            <a:r>
              <a:rPr lang="zh-CN" altLang="en-US" sz="1600" dirty="0"/>
              <a:t> 并重新开始当前的</a:t>
            </a:r>
            <a:r>
              <a:rPr lang="en" altLang="zh-CN" sz="1600" dirty="0"/>
              <a:t>NCCL</a:t>
            </a:r>
            <a:r>
              <a:rPr lang="zh-CN" altLang="en-US" sz="1600" dirty="0"/>
              <a:t>操作。</a:t>
            </a:r>
          </a:p>
        </p:txBody>
      </p:sp>
      <p:pic>
        <p:nvPicPr>
          <p:cNvPr id="8" name="图片 7">
            <a:extLst>
              <a:ext uri="{FF2B5EF4-FFF2-40B4-BE49-F238E27FC236}">
                <a16:creationId xmlns:a16="http://schemas.microsoft.com/office/drawing/2014/main" id="{FDF6DA84-2674-5CD1-92DE-8D0ED4C4BF83}"/>
              </a:ext>
            </a:extLst>
          </p:cNvPr>
          <p:cNvPicPr>
            <a:picLocks noChangeAspect="1"/>
          </p:cNvPicPr>
          <p:nvPr/>
        </p:nvPicPr>
        <p:blipFill>
          <a:blip r:embed="rId2"/>
          <a:stretch>
            <a:fillRect/>
          </a:stretch>
        </p:blipFill>
        <p:spPr>
          <a:xfrm>
            <a:off x="609655" y="426720"/>
            <a:ext cx="5943545" cy="6111205"/>
          </a:xfrm>
          <a:prstGeom prst="rect">
            <a:avLst/>
          </a:prstGeom>
        </p:spPr>
      </p:pic>
    </p:spTree>
    <p:extLst>
      <p:ext uri="{BB962C8B-B14F-4D97-AF65-F5344CB8AC3E}">
        <p14:creationId xmlns:p14="http://schemas.microsoft.com/office/powerpoint/2010/main" val="76140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C918D43-0CCD-6A3B-F33B-1A45B16B830D}"/>
              </a:ext>
            </a:extLst>
          </p:cNvPr>
          <p:cNvSpPr>
            <a:spLocks noGrp="1"/>
          </p:cNvSpPr>
          <p:nvPr>
            <p:ph sz="half" idx="1"/>
          </p:nvPr>
        </p:nvSpPr>
        <p:spPr/>
        <p:txBody>
          <a:bodyPr>
            <a:normAutofit fontScale="92500"/>
          </a:bodyPr>
          <a:lstStyle/>
          <a:p>
            <a:r>
              <a:rPr lang="en-US" altLang="zh-CN" dirty="0"/>
              <a:t>05. </a:t>
            </a:r>
            <a:r>
              <a:rPr lang="zh-CN" altLang="en-US" dirty="0"/>
              <a:t>集合通信</a:t>
            </a:r>
            <a:endParaRPr lang="en-US" altLang="zh-CN" dirty="0"/>
          </a:p>
          <a:p>
            <a:r>
              <a:rPr lang="en" altLang="zh-CN" sz="8600" dirty="0"/>
              <a:t>Collective</a:t>
            </a:r>
            <a:r>
              <a:rPr lang="zh-CN" altLang="en-US" sz="8600" dirty="0"/>
              <a:t> </a:t>
            </a:r>
            <a:r>
              <a:rPr lang="en" altLang="zh-CN" sz="8600" dirty="0"/>
              <a:t>Operations</a:t>
            </a:r>
            <a:endParaRPr lang="zh-CN" altLang="en-US" sz="8600" dirty="0"/>
          </a:p>
        </p:txBody>
      </p:sp>
    </p:spTree>
    <p:extLst>
      <p:ext uri="{BB962C8B-B14F-4D97-AF65-F5344CB8AC3E}">
        <p14:creationId xmlns:p14="http://schemas.microsoft.com/office/powerpoint/2010/main" val="3187351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8FF2AD-7582-AAC5-AD10-78D79FA530FE}"/>
              </a:ext>
            </a:extLst>
          </p:cNvPr>
          <p:cNvSpPr>
            <a:spLocks noGrp="1"/>
          </p:cNvSpPr>
          <p:nvPr>
            <p:ph type="title"/>
          </p:nvPr>
        </p:nvSpPr>
        <p:spPr/>
        <p:txBody>
          <a:bodyPr/>
          <a:lstStyle/>
          <a:p>
            <a:r>
              <a:rPr lang="zh-CN" altLang="en-US" dirty="0"/>
              <a:t>集合操作</a:t>
            </a:r>
          </a:p>
        </p:txBody>
      </p:sp>
      <p:sp>
        <p:nvSpPr>
          <p:cNvPr id="4" name="内容占位符 3">
            <a:extLst>
              <a:ext uri="{FF2B5EF4-FFF2-40B4-BE49-F238E27FC236}">
                <a16:creationId xmlns:a16="http://schemas.microsoft.com/office/drawing/2014/main" id="{01EA54E8-4DAB-5019-FF98-52040D62CE24}"/>
              </a:ext>
            </a:extLst>
          </p:cNvPr>
          <p:cNvSpPr>
            <a:spLocks noGrp="1"/>
          </p:cNvSpPr>
          <p:nvPr>
            <p:ph sz="half" idx="1"/>
          </p:nvPr>
        </p:nvSpPr>
        <p:spPr/>
        <p:txBody>
          <a:bodyPr/>
          <a:lstStyle/>
          <a:p>
            <a:pPr algn="l"/>
            <a:r>
              <a:rPr lang="zh-CN" altLang="en-US" sz="1800" dirty="0"/>
              <a:t>集体操作（</a:t>
            </a:r>
            <a:r>
              <a:rPr lang="en" altLang="zh-CN" sz="1800" dirty="0"/>
              <a:t>Collective Operation</a:t>
            </a:r>
            <a:r>
              <a:rPr lang="zh-CN" altLang="en" sz="1800" dirty="0"/>
              <a:t>）</a:t>
            </a:r>
            <a:r>
              <a:rPr lang="zh-CN" altLang="en-US" sz="1800" dirty="0"/>
              <a:t>需要被每个</a:t>
            </a:r>
            <a:r>
              <a:rPr lang="en-US" altLang="zh-CN" sz="1800" dirty="0"/>
              <a:t> </a:t>
            </a:r>
            <a:r>
              <a:rPr lang="en" altLang="zh-CN" sz="1800" dirty="0"/>
              <a:t>rank </a:t>
            </a:r>
            <a:r>
              <a:rPr lang="zh-CN" altLang="en-US" sz="1800" dirty="0"/>
              <a:t>都调用，从而形成一次集体的操作。如果失败的话可能会导致其他</a:t>
            </a:r>
            <a:r>
              <a:rPr lang="en" altLang="zh-CN" sz="1800" dirty="0"/>
              <a:t>rank</a:t>
            </a:r>
            <a:r>
              <a:rPr lang="zh-CN" altLang="en-US" sz="1800" dirty="0"/>
              <a:t>陷入无尽的等待。</a:t>
            </a:r>
          </a:p>
        </p:txBody>
      </p:sp>
    </p:spTree>
    <p:extLst>
      <p:ext uri="{BB962C8B-B14F-4D97-AF65-F5344CB8AC3E}">
        <p14:creationId xmlns:p14="http://schemas.microsoft.com/office/powerpoint/2010/main" val="3874555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E5C0A30-8788-D5FE-9DF8-5C761915D035}"/>
              </a:ext>
            </a:extLst>
          </p:cNvPr>
          <p:cNvSpPr>
            <a:spLocks noGrp="1"/>
          </p:cNvSpPr>
          <p:nvPr>
            <p:ph sz="half" idx="1"/>
          </p:nvPr>
        </p:nvSpPr>
        <p:spPr/>
        <p:txBody>
          <a:bodyPr/>
          <a:lstStyle/>
          <a:p>
            <a:r>
              <a:rPr lang="en-US" altLang="zh-CN" dirty="0"/>
              <a:t>06. </a:t>
            </a:r>
            <a:r>
              <a:rPr lang="zh-CN" altLang="en-US" dirty="0"/>
              <a:t>组调用</a:t>
            </a:r>
            <a:endParaRPr lang="en-US" altLang="zh-CN" dirty="0"/>
          </a:p>
          <a:p>
            <a:r>
              <a:rPr lang="en" altLang="zh-CN" sz="8000" dirty="0"/>
              <a:t>Group Calls</a:t>
            </a:r>
            <a:endParaRPr lang="zh-CN" altLang="en" dirty="0"/>
          </a:p>
        </p:txBody>
      </p:sp>
    </p:spTree>
    <p:extLst>
      <p:ext uri="{BB962C8B-B14F-4D97-AF65-F5344CB8AC3E}">
        <p14:creationId xmlns:p14="http://schemas.microsoft.com/office/powerpoint/2010/main" val="294766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89CDD58-D5AA-F630-36B1-657EF13EE494}"/>
              </a:ext>
            </a:extLst>
          </p:cNvPr>
          <p:cNvSpPr>
            <a:spLocks noGrp="1"/>
          </p:cNvSpPr>
          <p:nvPr>
            <p:ph type="title"/>
          </p:nvPr>
        </p:nvSpPr>
        <p:spPr/>
        <p:txBody>
          <a:bodyPr/>
          <a:lstStyle/>
          <a:p>
            <a:r>
              <a:rPr lang="en" altLang="zh-CN" dirty="0"/>
              <a:t>Group functions</a:t>
            </a:r>
            <a:endParaRPr lang="zh-CN" altLang="en-US" dirty="0"/>
          </a:p>
        </p:txBody>
      </p:sp>
      <p:sp>
        <p:nvSpPr>
          <p:cNvPr id="4" name="内容占位符 3">
            <a:extLst>
              <a:ext uri="{FF2B5EF4-FFF2-40B4-BE49-F238E27FC236}">
                <a16:creationId xmlns:a16="http://schemas.microsoft.com/office/drawing/2014/main" id="{1FB0D130-087A-9910-64F8-32B25FF7AA07}"/>
              </a:ext>
            </a:extLst>
          </p:cNvPr>
          <p:cNvSpPr>
            <a:spLocks noGrp="1"/>
          </p:cNvSpPr>
          <p:nvPr>
            <p:ph sz="half" idx="1"/>
          </p:nvPr>
        </p:nvSpPr>
        <p:spPr/>
        <p:txBody>
          <a:bodyPr/>
          <a:lstStyle/>
          <a:p>
            <a:pPr algn="l"/>
            <a:r>
              <a:rPr lang="zh-CN" altLang="en-US" dirty="0"/>
              <a:t>组函数可以将多个调用合并成一个。有三种用法，它们也可以组合起来 ：</a:t>
            </a:r>
          </a:p>
          <a:p>
            <a:pPr lvl="1">
              <a:buFont typeface="Arial" panose="020B0604020202020204" pitchFamily="34" charset="0"/>
              <a:buChar char="•"/>
            </a:pPr>
            <a:r>
              <a:rPr lang="zh-CN" altLang="en-US" dirty="0"/>
              <a:t>使用一个线程管理多个</a:t>
            </a:r>
            <a:r>
              <a:rPr lang="en" altLang="zh-CN" dirty="0"/>
              <a:t>GPU</a:t>
            </a:r>
          </a:p>
          <a:p>
            <a:pPr lvl="1">
              <a:buFont typeface="Arial" panose="020B0604020202020204" pitchFamily="34" charset="0"/>
              <a:buChar char="•"/>
            </a:pPr>
            <a:r>
              <a:rPr lang="zh-CN" altLang="en-US" dirty="0"/>
              <a:t>聚合通信算子，从而提升性能</a:t>
            </a:r>
          </a:p>
          <a:p>
            <a:pPr lvl="1">
              <a:buFont typeface="Arial" panose="020B0604020202020204" pitchFamily="34" charset="0"/>
              <a:buChar char="•"/>
            </a:pPr>
            <a:r>
              <a:rPr lang="zh-CN" altLang="en-US" dirty="0"/>
              <a:t>合并多个</a:t>
            </a:r>
            <a:r>
              <a:rPr lang="en" altLang="zh-CN" dirty="0"/>
              <a:t>send/receive</a:t>
            </a:r>
            <a:r>
              <a:rPr lang="zh-CN" altLang="en-US" dirty="0"/>
              <a:t>类型的点对点操作。</a:t>
            </a:r>
          </a:p>
        </p:txBody>
      </p:sp>
    </p:spTree>
    <p:extLst>
      <p:ext uri="{BB962C8B-B14F-4D97-AF65-F5344CB8AC3E}">
        <p14:creationId xmlns:p14="http://schemas.microsoft.com/office/powerpoint/2010/main" val="3120359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F88BB69-D221-15A6-686D-010EC4C9DD98}"/>
              </a:ext>
            </a:extLst>
          </p:cNvPr>
          <p:cNvSpPr>
            <a:spLocks noGrp="1"/>
          </p:cNvSpPr>
          <p:nvPr>
            <p:ph sz="half" idx="1"/>
          </p:nvPr>
        </p:nvSpPr>
        <p:spPr/>
        <p:txBody>
          <a:bodyPr>
            <a:normAutofit/>
          </a:bodyPr>
          <a:lstStyle/>
          <a:p>
            <a:r>
              <a:rPr lang="en-US" altLang="zh-CN"/>
              <a:t>07. </a:t>
            </a:r>
            <a:r>
              <a:rPr lang="zh-CN" altLang="en-US" dirty="0"/>
              <a:t>点对点通信</a:t>
            </a:r>
          </a:p>
          <a:p>
            <a:r>
              <a:rPr lang="en" altLang="zh-CN" sz="7200" dirty="0"/>
              <a:t>Point-to-point</a:t>
            </a:r>
          </a:p>
        </p:txBody>
      </p:sp>
    </p:spTree>
    <p:extLst>
      <p:ext uri="{BB962C8B-B14F-4D97-AF65-F5344CB8AC3E}">
        <p14:creationId xmlns:p14="http://schemas.microsoft.com/office/powerpoint/2010/main" val="3230917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E162AF-D526-797B-774C-897426447A7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4C6FD632-14B2-FE7D-C918-444AD87CD609}"/>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1642810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ED5FCD0-682F-85AB-61EE-E4E0A8AD5A44}"/>
              </a:ext>
            </a:extLst>
          </p:cNvPr>
          <p:cNvPicPr>
            <a:picLocks noChangeAspect="1"/>
          </p:cNvPicPr>
          <p:nvPr/>
        </p:nvPicPr>
        <p:blipFill>
          <a:blip r:embed="rId2"/>
          <a:stretch>
            <a:fillRect/>
          </a:stretch>
        </p:blipFill>
        <p:spPr>
          <a:xfrm>
            <a:off x="590393" y="1284513"/>
            <a:ext cx="10135827" cy="5067914"/>
          </a:xfrm>
          <a:prstGeom prst="rect">
            <a:avLst/>
          </a:prstGeom>
        </p:spPr>
      </p:pic>
      <p:sp>
        <p:nvSpPr>
          <p:cNvPr id="4" name="标题 3"/>
          <p:cNvSpPr>
            <a:spLocks noGrp="1"/>
          </p:cNvSpPr>
          <p:nvPr>
            <p:ph type="title"/>
          </p:nvPr>
        </p:nvSpPr>
        <p:spPr/>
        <p:txBody>
          <a:bodyPr/>
          <a:lstStyle/>
          <a:p>
            <a:r>
              <a:rPr lang="zh-CN" altLang="en-US" dirty="0"/>
              <a:t>思维导图 </a:t>
            </a:r>
            <a:r>
              <a:rPr lang="en-US" altLang="zh-CN" dirty="0"/>
              <a:t>XMind</a:t>
            </a:r>
            <a:endParaRPr lang="zh-CN" altLang="en-US" dirty="0"/>
          </a:p>
        </p:txBody>
      </p:sp>
      <p:sp>
        <p:nvSpPr>
          <p:cNvPr id="2" name="矩形 1"/>
          <p:cNvSpPr/>
          <p:nvPr/>
        </p:nvSpPr>
        <p:spPr>
          <a:xfrm flipV="1">
            <a:off x="6287783" y="4660711"/>
            <a:ext cx="4754911" cy="44554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B4C6DF9-5511-70C8-641B-B7CA50E385E5}"/>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78C29D0F-DD61-2CFB-F238-DB62365CD54F}"/>
              </a:ext>
            </a:extLst>
          </p:cNvPr>
          <p:cNvSpPr>
            <a:spLocks noGrp="1"/>
          </p:cNvSpPr>
          <p:nvPr>
            <p:ph sz="half" idx="1"/>
          </p:nvPr>
        </p:nvSpPr>
        <p:spPr/>
        <p:txBody>
          <a:bodyPr/>
          <a:lstStyle/>
          <a:p>
            <a:r>
              <a:rPr lang="zh-CN" altLang="en-US" dirty="0"/>
              <a:t>用英伟达跑大模型，在 </a:t>
            </a:r>
            <a:r>
              <a:rPr lang="en-US" altLang="zh-CN" dirty="0"/>
              <a:t>PyTorch</a:t>
            </a:r>
            <a:r>
              <a:rPr lang="zh-CN" altLang="en-US" dirty="0"/>
              <a:t> 等</a:t>
            </a:r>
            <a:r>
              <a:rPr lang="en-US" altLang="zh-CN" dirty="0"/>
              <a:t> </a:t>
            </a:r>
            <a:r>
              <a:rPr lang="zh-CN" altLang="en-US" dirty="0"/>
              <a:t> </a:t>
            </a:r>
            <a:r>
              <a:rPr lang="en-US" altLang="zh-CN" dirty="0"/>
              <a:t>AI</a:t>
            </a:r>
            <a:r>
              <a:rPr lang="zh-CN" altLang="en-US" dirty="0"/>
              <a:t> 框架都集成了 </a:t>
            </a:r>
            <a:r>
              <a:rPr lang="en-US" altLang="zh-CN" dirty="0"/>
              <a:t>NCCL</a:t>
            </a:r>
            <a:r>
              <a:rPr lang="zh-CN" altLang="en-US" dirty="0"/>
              <a:t>，那么 </a:t>
            </a:r>
            <a:r>
              <a:rPr lang="en-US" altLang="zh-CN" dirty="0"/>
              <a:t>NCCL</a:t>
            </a:r>
            <a:r>
              <a:rPr lang="zh-CN" altLang="en-US" dirty="0"/>
              <a:t> 的</a:t>
            </a:r>
            <a:r>
              <a:rPr lang="en-US" altLang="zh-CN" dirty="0"/>
              <a:t> API</a:t>
            </a:r>
            <a:r>
              <a:rPr lang="zh-CN" altLang="en-US" dirty="0"/>
              <a:t> 怎么使用？</a:t>
            </a:r>
          </a:p>
        </p:txBody>
      </p:sp>
    </p:spTree>
    <p:extLst>
      <p:ext uri="{BB962C8B-B14F-4D97-AF65-F5344CB8AC3E}">
        <p14:creationId xmlns:p14="http://schemas.microsoft.com/office/powerpoint/2010/main" val="1155893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本节内容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a:xfrm>
            <a:off x="541441" y="2486346"/>
            <a:ext cx="10958765" cy="3082248"/>
          </a:xfrm>
        </p:spPr>
        <p:txBody>
          <a:bodyPr numCol="2" anchor="ctr"/>
          <a:lstStyle/>
          <a:p>
            <a:pPr marL="457200" indent="-457200">
              <a:buFont typeface="+mj-lt"/>
              <a:buAutoNum type="arabicPeriod"/>
            </a:pPr>
            <a:r>
              <a:rPr lang="en-US" altLang="zh-CN" sz="2800" dirty="0">
                <a:latin typeface="Gill Sans MT" panose="020B0502020104020203" pitchFamily="34" charset="0"/>
              </a:rPr>
              <a:t>Communicator</a:t>
            </a:r>
            <a:r>
              <a:rPr lang="zh-CN" altLang="en-US" sz="2800" dirty="0">
                <a:latin typeface="Gill Sans MT" panose="020B0502020104020203" pitchFamily="34" charset="0"/>
              </a:rPr>
              <a:t> 生命周期</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错误处理和终止 </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通信容错</a:t>
            </a:r>
            <a:endParaRPr lang="en-US" altLang="zh-CN" sz="2800" dirty="0">
              <a:latin typeface="Gill Sans MT" panose="020B0502020104020203" pitchFamily="34" charset="0"/>
            </a:endParaRPr>
          </a:p>
          <a:p>
            <a:pPr marL="457200" indent="-457200">
              <a:buFont typeface="+mj-lt"/>
              <a:buAutoNum type="arabicPeriod"/>
            </a:pP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集合通信</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组间调用</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点对点通信</a:t>
            </a:r>
          </a:p>
          <a:p>
            <a:pPr marL="457200" indent="-457200">
              <a:buFont typeface="+mj-lt"/>
              <a:buAutoNum type="arabicPeriod"/>
            </a:pPr>
            <a:endParaRPr lang="en-US" altLang="zh-CN" sz="28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F68C212-104B-C92F-F4D8-1BE2190A29BD}"/>
              </a:ext>
            </a:extLst>
          </p:cNvPr>
          <p:cNvSpPr>
            <a:spLocks noGrp="1"/>
          </p:cNvSpPr>
          <p:nvPr>
            <p:ph sz="half" idx="1"/>
          </p:nvPr>
        </p:nvSpPr>
        <p:spPr/>
        <p:txBody>
          <a:bodyPr/>
          <a:lstStyle/>
          <a:p>
            <a:r>
              <a:rPr kumimoji="1" lang="en-US" altLang="zh-CN" dirty="0"/>
              <a:t>01.</a:t>
            </a:r>
            <a:r>
              <a:rPr kumimoji="1" lang="zh-CN" altLang="en-US" dirty="0"/>
              <a:t> </a:t>
            </a:r>
            <a:r>
              <a:rPr kumimoji="1" lang="en-US" altLang="zh-CN" dirty="0"/>
              <a:t>NCCL </a:t>
            </a:r>
            <a:r>
              <a:rPr kumimoji="1" lang="zh-CN" altLang="en-US" dirty="0"/>
              <a:t>基本概念</a:t>
            </a:r>
            <a:endParaRPr kumimoji="1" lang="en-US" altLang="zh-CN" dirty="0"/>
          </a:p>
          <a:p>
            <a:r>
              <a:rPr kumimoji="1" lang="en-US" altLang="zh-CN" sz="5400" dirty="0"/>
              <a:t> Basic</a:t>
            </a:r>
            <a:r>
              <a:rPr kumimoji="1" lang="zh-CN" altLang="en-US" sz="5400" dirty="0"/>
              <a:t> </a:t>
            </a:r>
            <a:r>
              <a:rPr kumimoji="1" lang="en-US" altLang="zh-CN" sz="5400" dirty="0"/>
              <a:t>Concept</a:t>
            </a:r>
            <a:endParaRPr kumimoji="1" lang="zh-CN" altLang="en-US" sz="5400" dirty="0"/>
          </a:p>
        </p:txBody>
      </p:sp>
    </p:spTree>
    <p:extLst>
      <p:ext uri="{BB962C8B-B14F-4D97-AF65-F5344CB8AC3E}">
        <p14:creationId xmlns:p14="http://schemas.microsoft.com/office/powerpoint/2010/main" val="1421443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BB3A0E8-323C-F047-A660-585834CAC42A}"/>
              </a:ext>
            </a:extLst>
          </p:cNvPr>
          <p:cNvSpPr>
            <a:spLocks noGrp="1"/>
          </p:cNvSpPr>
          <p:nvPr>
            <p:ph type="title"/>
          </p:nvPr>
        </p:nvSpPr>
        <p:spPr/>
        <p:txBody>
          <a:bodyPr/>
          <a:lstStyle/>
          <a:p>
            <a:r>
              <a:rPr lang="en-US" altLang="zh-CN" dirty="0"/>
              <a:t>XCCL</a:t>
            </a:r>
            <a:r>
              <a:rPr lang="zh-CN" altLang="en-US" dirty="0"/>
              <a:t> 在 </a:t>
            </a:r>
            <a:r>
              <a:rPr lang="en-US" altLang="zh-CN" dirty="0"/>
              <a:t>AI</a:t>
            </a:r>
            <a:r>
              <a:rPr lang="zh-CN" altLang="en-US" dirty="0"/>
              <a:t> 系统中的位置</a:t>
            </a:r>
          </a:p>
        </p:txBody>
      </p:sp>
      <p:pic>
        <p:nvPicPr>
          <p:cNvPr id="6" name="图片 5">
            <a:extLst>
              <a:ext uri="{FF2B5EF4-FFF2-40B4-BE49-F238E27FC236}">
                <a16:creationId xmlns:a16="http://schemas.microsoft.com/office/drawing/2014/main" id="{C47BDA74-367C-5742-A8EB-9AB64B4042AA}"/>
              </a:ext>
            </a:extLst>
          </p:cNvPr>
          <p:cNvPicPr>
            <a:picLocks noChangeAspect="1"/>
          </p:cNvPicPr>
          <p:nvPr/>
        </p:nvPicPr>
        <p:blipFill rotWithShape="1">
          <a:blip r:embed="rId2"/>
          <a:srcRect l="56621" b="4593"/>
          <a:stretch/>
        </p:blipFill>
        <p:spPr>
          <a:xfrm>
            <a:off x="623635" y="1160835"/>
            <a:ext cx="3342235" cy="5327665"/>
          </a:xfrm>
          <a:prstGeom prst="rect">
            <a:avLst/>
          </a:prstGeom>
        </p:spPr>
      </p:pic>
      <p:pic>
        <p:nvPicPr>
          <p:cNvPr id="9" name="图片 8">
            <a:extLst>
              <a:ext uri="{FF2B5EF4-FFF2-40B4-BE49-F238E27FC236}">
                <a16:creationId xmlns:a16="http://schemas.microsoft.com/office/drawing/2014/main" id="{CB537695-7B0A-2B44-9916-36A2E4B7A2CD}"/>
              </a:ext>
            </a:extLst>
          </p:cNvPr>
          <p:cNvPicPr>
            <a:picLocks noChangeAspect="1"/>
          </p:cNvPicPr>
          <p:nvPr/>
        </p:nvPicPr>
        <p:blipFill>
          <a:blip r:embed="rId3"/>
          <a:stretch>
            <a:fillRect/>
          </a:stretch>
        </p:blipFill>
        <p:spPr>
          <a:xfrm>
            <a:off x="4944217" y="1295284"/>
            <a:ext cx="6864796" cy="5058769"/>
          </a:xfrm>
          <a:prstGeom prst="rect">
            <a:avLst/>
          </a:prstGeom>
        </p:spPr>
      </p:pic>
      <p:sp>
        <p:nvSpPr>
          <p:cNvPr id="10" name="右箭头 9">
            <a:extLst>
              <a:ext uri="{FF2B5EF4-FFF2-40B4-BE49-F238E27FC236}">
                <a16:creationId xmlns:a16="http://schemas.microsoft.com/office/drawing/2014/main" id="{6341648A-A3CC-A147-849A-0608D6DB6265}"/>
              </a:ext>
            </a:extLst>
          </p:cNvPr>
          <p:cNvSpPr/>
          <p:nvPr/>
        </p:nvSpPr>
        <p:spPr>
          <a:xfrm>
            <a:off x="4046483" y="3429000"/>
            <a:ext cx="788276" cy="100636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2282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FEDEB5-380F-DA35-5548-5ED1F596E16E}"/>
              </a:ext>
            </a:extLst>
          </p:cNvPr>
          <p:cNvSpPr>
            <a:spLocks noGrp="1"/>
          </p:cNvSpPr>
          <p:nvPr>
            <p:ph type="title"/>
          </p:nvPr>
        </p:nvSpPr>
        <p:spPr/>
        <p:txBody>
          <a:bodyPr/>
          <a:lstStyle/>
          <a:p>
            <a:r>
              <a:rPr lang="zh-CN" altLang="en-US" dirty="0"/>
              <a:t>集合通信基本概念</a:t>
            </a:r>
          </a:p>
        </p:txBody>
      </p:sp>
      <p:sp>
        <p:nvSpPr>
          <p:cNvPr id="4" name="内容占位符 3">
            <a:extLst>
              <a:ext uri="{FF2B5EF4-FFF2-40B4-BE49-F238E27FC236}">
                <a16:creationId xmlns:a16="http://schemas.microsoft.com/office/drawing/2014/main" id="{8BBACF22-BEED-0522-59B4-B3CA071727AF}"/>
              </a:ext>
            </a:extLst>
          </p:cNvPr>
          <p:cNvSpPr>
            <a:spLocks noGrp="1"/>
          </p:cNvSpPr>
          <p:nvPr>
            <p:ph sz="half" idx="1"/>
          </p:nvPr>
        </p:nvSpPr>
        <p:spPr/>
        <p:txBody>
          <a:bodyPr/>
          <a:lstStyle/>
          <a:p>
            <a:pPr algn="l">
              <a:buFont typeface="+mj-lt"/>
              <a:buAutoNum type="arabicPeriod"/>
            </a:pPr>
            <a:r>
              <a:rPr lang="en" altLang="zh-CN" b="1" dirty="0"/>
              <a:t>Devices and Streams</a:t>
            </a:r>
            <a:r>
              <a:rPr lang="zh-CN" altLang="en-US" b="1" dirty="0"/>
              <a:t> 设备和 </a:t>
            </a:r>
            <a:r>
              <a:rPr lang="en-US" altLang="zh-CN" b="1" dirty="0" err="1"/>
              <a:t>Sreams</a:t>
            </a:r>
            <a:r>
              <a:rPr lang="zh-CN" altLang="en-US" b="1" dirty="0"/>
              <a:t> 流</a:t>
            </a:r>
            <a:r>
              <a:rPr lang="zh-CN" altLang="en" b="1" dirty="0"/>
              <a:t>：</a:t>
            </a:r>
            <a:endParaRPr lang="en-US" altLang="zh-CN" b="1" dirty="0"/>
          </a:p>
          <a:p>
            <a:pPr lvl="1"/>
            <a:r>
              <a:rPr lang="en" altLang="zh-CN" sz="1600" dirty="0"/>
              <a:t>NCCL </a:t>
            </a:r>
            <a:r>
              <a:rPr lang="zh-CN" altLang="en-US" sz="1600" dirty="0"/>
              <a:t>可以在多个 </a:t>
            </a:r>
            <a:r>
              <a:rPr lang="en" altLang="zh-CN" sz="1600" dirty="0"/>
              <a:t>GPU </a:t>
            </a:r>
            <a:r>
              <a:rPr lang="zh-CN" altLang="en-US" sz="1600" dirty="0"/>
              <a:t>间进行通信。</a:t>
            </a:r>
            <a:endParaRPr lang="en-US" altLang="zh-CN" sz="1600" dirty="0"/>
          </a:p>
          <a:p>
            <a:pPr lvl="1"/>
            <a:r>
              <a:rPr lang="zh-CN" altLang="en-US" sz="1600" dirty="0"/>
              <a:t>同时 </a:t>
            </a:r>
            <a:r>
              <a:rPr lang="en" altLang="zh-CN" sz="1600" dirty="0"/>
              <a:t>NCCL </a:t>
            </a:r>
            <a:r>
              <a:rPr lang="zh-CN" altLang="en-US" sz="1600" dirty="0"/>
              <a:t>支持与 </a:t>
            </a:r>
            <a:r>
              <a:rPr lang="en" altLang="zh-CN" sz="1600" dirty="0"/>
              <a:t>CUDA </a:t>
            </a:r>
            <a:r>
              <a:rPr lang="zh-CN" altLang="en-US" sz="1600" dirty="0"/>
              <a:t>流（</a:t>
            </a:r>
            <a:r>
              <a:rPr lang="en" altLang="zh-CN" sz="1600" dirty="0"/>
              <a:t>Streams</a:t>
            </a:r>
            <a:r>
              <a:rPr lang="zh-CN" altLang="en" sz="1600" dirty="0"/>
              <a:t>）</a:t>
            </a:r>
            <a:r>
              <a:rPr lang="zh-CN" altLang="en-US" sz="1600" dirty="0"/>
              <a:t>集成，实现异步通信和并行计算。</a:t>
            </a:r>
          </a:p>
          <a:p>
            <a:pPr algn="l">
              <a:buFont typeface="+mj-lt"/>
              <a:buAutoNum type="arabicPeriod"/>
            </a:pPr>
            <a:r>
              <a:rPr lang="en" altLang="zh-CN" b="1" dirty="0"/>
              <a:t>Synchronization</a:t>
            </a:r>
            <a:r>
              <a:rPr lang="zh-CN" altLang="en-US" b="1" dirty="0"/>
              <a:t> 同步</a:t>
            </a:r>
            <a:r>
              <a:rPr lang="zh-CN" altLang="en" b="1" dirty="0"/>
              <a:t>：</a:t>
            </a:r>
            <a:endParaRPr lang="en-US" altLang="zh-CN" b="1" dirty="0"/>
          </a:p>
          <a:p>
            <a:pPr lvl="1"/>
            <a:r>
              <a:rPr lang="zh-CN" altLang="en-US" sz="1600" dirty="0"/>
              <a:t>分布式计算中，同步是至关重要。</a:t>
            </a:r>
            <a:endParaRPr lang="en-US" altLang="zh-CN" sz="1600" dirty="0"/>
          </a:p>
          <a:p>
            <a:pPr lvl="1"/>
            <a:r>
              <a:rPr lang="en" altLang="zh-CN" sz="1600" dirty="0"/>
              <a:t>NCCL </a:t>
            </a:r>
            <a:r>
              <a:rPr lang="zh-CN" altLang="en-US" sz="1600" dirty="0"/>
              <a:t>提供各种同步原语，</a:t>
            </a:r>
            <a:r>
              <a:rPr lang="en-US" altLang="zh-CN" sz="1600" dirty="0"/>
              <a:t>e.g.</a:t>
            </a:r>
            <a:r>
              <a:rPr lang="zh-CN" altLang="en-US" sz="1600" dirty="0"/>
              <a:t> </a:t>
            </a:r>
            <a:r>
              <a:rPr lang="en" altLang="zh-CN" sz="1600" dirty="0"/>
              <a:t>barrier </a:t>
            </a:r>
            <a:r>
              <a:rPr lang="zh-CN" altLang="en-US" sz="1600" dirty="0"/>
              <a:t>同步，以确保进程在执行集合通信时一致状态。</a:t>
            </a:r>
          </a:p>
          <a:p>
            <a:pPr algn="l">
              <a:buFont typeface="+mj-lt"/>
              <a:buAutoNum type="arabicPeriod"/>
            </a:pPr>
            <a:r>
              <a:rPr lang="en" altLang="zh-CN" b="1" dirty="0"/>
              <a:t>Performance Optimization</a:t>
            </a:r>
            <a:r>
              <a:rPr lang="zh-CN" altLang="en-US" b="1" dirty="0"/>
              <a:t> 性能优化</a:t>
            </a:r>
            <a:r>
              <a:rPr lang="zh-CN" altLang="en" b="1" dirty="0"/>
              <a:t>：</a:t>
            </a:r>
            <a:endParaRPr lang="en-US" altLang="zh-CN" b="1" dirty="0"/>
          </a:p>
          <a:p>
            <a:pPr lvl="1">
              <a:buFont typeface="+mj-lt"/>
              <a:buAutoNum type="arabicPeriod"/>
            </a:pPr>
            <a:r>
              <a:rPr lang="zh-CN" altLang="en-US" dirty="0"/>
              <a:t>提供集体通信合并、数据传输批量处理、信道拆分、数据拆分、通信与计算并行等优化的方式。</a:t>
            </a:r>
          </a:p>
        </p:txBody>
      </p:sp>
    </p:spTree>
    <p:extLst>
      <p:ext uri="{BB962C8B-B14F-4D97-AF65-F5344CB8AC3E}">
        <p14:creationId xmlns:p14="http://schemas.microsoft.com/office/powerpoint/2010/main" val="347514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3FEDEB5-380F-DA35-5548-5ED1F596E16E}"/>
              </a:ext>
            </a:extLst>
          </p:cNvPr>
          <p:cNvSpPr>
            <a:spLocks noGrp="1"/>
          </p:cNvSpPr>
          <p:nvPr>
            <p:ph type="title"/>
          </p:nvPr>
        </p:nvSpPr>
        <p:spPr/>
        <p:txBody>
          <a:bodyPr/>
          <a:lstStyle/>
          <a:p>
            <a:r>
              <a:rPr lang="zh-CN" altLang="en-US" dirty="0"/>
              <a:t>集合通信基本概念</a:t>
            </a:r>
          </a:p>
        </p:txBody>
      </p:sp>
      <p:sp>
        <p:nvSpPr>
          <p:cNvPr id="4" name="内容占位符 3">
            <a:extLst>
              <a:ext uri="{FF2B5EF4-FFF2-40B4-BE49-F238E27FC236}">
                <a16:creationId xmlns:a16="http://schemas.microsoft.com/office/drawing/2014/main" id="{8BBACF22-BEED-0522-59B4-B3CA071727AF}"/>
              </a:ext>
            </a:extLst>
          </p:cNvPr>
          <p:cNvSpPr>
            <a:spLocks noGrp="1"/>
          </p:cNvSpPr>
          <p:nvPr>
            <p:ph sz="half" idx="1"/>
          </p:nvPr>
        </p:nvSpPr>
        <p:spPr/>
        <p:txBody>
          <a:bodyPr/>
          <a:lstStyle/>
          <a:p>
            <a:pPr algn="l">
              <a:buFont typeface="+mj-lt"/>
              <a:buAutoNum type="arabicPeriod"/>
            </a:pPr>
            <a:r>
              <a:rPr lang="en" altLang="zh-CN" b="1" dirty="0"/>
              <a:t>Collective Operations</a:t>
            </a:r>
            <a:r>
              <a:rPr lang="zh-CN" altLang="en-US" b="1" dirty="0"/>
              <a:t> 集合通信操作</a:t>
            </a:r>
            <a:r>
              <a:rPr lang="zh-CN" altLang="en" b="1" dirty="0"/>
              <a:t>：</a:t>
            </a:r>
            <a:endParaRPr lang="en-US" altLang="zh-CN" b="1" dirty="0"/>
          </a:p>
          <a:p>
            <a:pPr lvl="1"/>
            <a:r>
              <a:rPr lang="en" altLang="zh-CN" sz="1600" dirty="0"/>
              <a:t>NCCL </a:t>
            </a:r>
            <a:r>
              <a:rPr lang="zh-CN" altLang="en-US" sz="1600" dirty="0"/>
              <a:t>支持多种集合通信操作，可以在多个 </a:t>
            </a:r>
            <a:r>
              <a:rPr lang="en" altLang="zh-CN" sz="1600" dirty="0"/>
              <a:t>GPU </a:t>
            </a:r>
            <a:r>
              <a:rPr lang="zh-CN" altLang="en-US" sz="1600" dirty="0"/>
              <a:t>或节点间进行数据同步和合并。</a:t>
            </a:r>
            <a:endParaRPr lang="en-US" altLang="zh-CN" sz="1600" dirty="0"/>
          </a:p>
          <a:p>
            <a:pPr lvl="1"/>
            <a:r>
              <a:rPr lang="en-US" altLang="zh-CN" sz="1600" dirty="0"/>
              <a:t>e.g.</a:t>
            </a:r>
            <a:r>
              <a:rPr lang="zh-CN" altLang="en-US" sz="1600" dirty="0"/>
              <a:t> 广播（</a:t>
            </a:r>
            <a:r>
              <a:rPr lang="en" altLang="zh-CN" sz="1600" dirty="0"/>
              <a:t>Broadcast</a:t>
            </a:r>
            <a:r>
              <a:rPr lang="zh-CN" altLang="en" sz="1600" dirty="0"/>
              <a:t>）、</a:t>
            </a:r>
            <a:r>
              <a:rPr lang="zh-CN" altLang="en-US" sz="1600" dirty="0"/>
              <a:t>规约（</a:t>
            </a:r>
            <a:r>
              <a:rPr lang="en" altLang="zh-CN" sz="1600" dirty="0"/>
              <a:t>Reduction</a:t>
            </a:r>
            <a:r>
              <a:rPr lang="zh-CN" altLang="en" sz="1600" dirty="0"/>
              <a:t>）、</a:t>
            </a:r>
            <a:r>
              <a:rPr lang="zh-CN" altLang="en-US" sz="1600" dirty="0"/>
              <a:t>聚合（</a:t>
            </a:r>
            <a:r>
              <a:rPr lang="en" altLang="zh-CN" sz="1600" dirty="0"/>
              <a:t>Aggregation</a:t>
            </a:r>
            <a:r>
              <a:rPr lang="zh-CN" altLang="en" sz="1600" dirty="0"/>
              <a:t>）、</a:t>
            </a:r>
            <a:r>
              <a:rPr lang="en" altLang="zh-CN" sz="1600" dirty="0" err="1"/>
              <a:t>AllReduce</a:t>
            </a:r>
            <a:r>
              <a:rPr lang="zh-CN" altLang="en" sz="1600" dirty="0"/>
              <a:t>、</a:t>
            </a:r>
            <a:r>
              <a:rPr lang="en" altLang="zh-CN" sz="1600" dirty="0" err="1"/>
              <a:t>AllGather</a:t>
            </a:r>
            <a:r>
              <a:rPr lang="en" altLang="zh-CN" sz="1600" dirty="0"/>
              <a:t> </a:t>
            </a:r>
            <a:r>
              <a:rPr lang="zh-CN" altLang="en-US" sz="1600" dirty="0"/>
              <a:t>等。</a:t>
            </a:r>
          </a:p>
          <a:p>
            <a:pPr algn="l">
              <a:buFont typeface="+mj-lt"/>
              <a:buAutoNum type="arabicPeriod"/>
            </a:pPr>
            <a:r>
              <a:rPr lang="en" altLang="zh-CN" b="1" dirty="0"/>
              <a:t>Processes and Groups</a:t>
            </a:r>
            <a:r>
              <a:rPr lang="zh-CN" altLang="en-US" b="1" dirty="0"/>
              <a:t> 进程和组</a:t>
            </a:r>
            <a:r>
              <a:rPr lang="zh-CN" altLang="en" b="1" dirty="0"/>
              <a:t>：</a:t>
            </a:r>
            <a:endParaRPr lang="en-US" altLang="zh-CN" b="1" dirty="0"/>
          </a:p>
          <a:p>
            <a:pPr lvl="1"/>
            <a:r>
              <a:rPr lang="en" altLang="zh-CN" dirty="0"/>
              <a:t>NC</a:t>
            </a:r>
            <a:r>
              <a:rPr lang="en" altLang="zh-CN" sz="1600" dirty="0"/>
              <a:t>CL </a:t>
            </a:r>
            <a:r>
              <a:rPr lang="zh-CN" altLang="en-US" sz="1600" dirty="0"/>
              <a:t>中进程（</a:t>
            </a:r>
            <a:r>
              <a:rPr lang="en" altLang="zh-CN" sz="1600" dirty="0"/>
              <a:t>Processes</a:t>
            </a:r>
            <a:r>
              <a:rPr lang="zh-CN" altLang="en" sz="1600" dirty="0"/>
              <a:t>）</a:t>
            </a:r>
            <a:r>
              <a:rPr lang="zh-CN" altLang="en-US" sz="1600" dirty="0"/>
              <a:t>表示参与通信的计算节点。</a:t>
            </a:r>
            <a:endParaRPr lang="en-US" altLang="zh-CN" sz="1600" dirty="0"/>
          </a:p>
          <a:p>
            <a:pPr lvl="1"/>
            <a:r>
              <a:rPr lang="zh-CN" altLang="en-US" sz="1600" dirty="0"/>
              <a:t>进程可以组织成组（</a:t>
            </a:r>
            <a:r>
              <a:rPr lang="en" altLang="zh-CN" sz="1600" dirty="0"/>
              <a:t>Groups</a:t>
            </a:r>
            <a:r>
              <a:rPr lang="zh-CN" altLang="en" sz="1600" dirty="0"/>
              <a:t>），</a:t>
            </a:r>
            <a:r>
              <a:rPr lang="zh-CN" altLang="en-US" sz="1600" dirty="0"/>
              <a:t>以便在组内进行集合通信。</a:t>
            </a:r>
          </a:p>
          <a:p>
            <a:pPr algn="l">
              <a:buFont typeface="+mj-lt"/>
              <a:buAutoNum type="arabicPeriod"/>
            </a:pPr>
            <a:r>
              <a:rPr lang="en" altLang="zh-CN" b="1" dirty="0"/>
              <a:t>Communicators</a:t>
            </a:r>
            <a:r>
              <a:rPr lang="zh-CN" altLang="en-US" b="1" dirty="0"/>
              <a:t> 通信者</a:t>
            </a:r>
            <a:r>
              <a:rPr lang="zh-CN" altLang="en" b="1" dirty="0"/>
              <a:t>：</a:t>
            </a:r>
            <a:endParaRPr lang="en-US" altLang="zh-CN" b="1" dirty="0"/>
          </a:p>
          <a:p>
            <a:pPr lvl="1"/>
            <a:r>
              <a:rPr lang="zh-CN" altLang="en-US" sz="1600" dirty="0"/>
              <a:t>指定参与通信的进程组和具体的通信操作，其定义了一组能够互相发消息的进程。</a:t>
            </a:r>
            <a:endParaRPr lang="en-US" altLang="zh-CN" sz="1600" dirty="0"/>
          </a:p>
          <a:p>
            <a:pPr lvl="1"/>
            <a:r>
              <a:rPr lang="zh-CN" altLang="en-US" sz="1600" dirty="0"/>
              <a:t>进程中每个进程会被分配一个序号，称作 </a:t>
            </a:r>
            <a:r>
              <a:rPr lang="en-US" altLang="zh-CN" sz="1600" dirty="0"/>
              <a:t>Rank</a:t>
            </a:r>
            <a:r>
              <a:rPr lang="zh-CN" altLang="en" sz="1600" dirty="0"/>
              <a:t>，</a:t>
            </a:r>
            <a:r>
              <a:rPr lang="zh-CN" altLang="en-US" sz="1600" dirty="0"/>
              <a:t>进程间显性地通过指定 </a:t>
            </a:r>
            <a:r>
              <a:rPr lang="en-US" altLang="zh-CN" sz="1600" dirty="0"/>
              <a:t>Rank</a:t>
            </a:r>
            <a:r>
              <a:rPr lang="zh-CN" altLang="en-US" sz="1600" dirty="0"/>
              <a:t> 来进行通信。</a:t>
            </a:r>
          </a:p>
        </p:txBody>
      </p:sp>
    </p:spTree>
    <p:extLst>
      <p:ext uri="{BB962C8B-B14F-4D97-AF65-F5344CB8AC3E}">
        <p14:creationId xmlns:p14="http://schemas.microsoft.com/office/powerpoint/2010/main" val="357553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29401</TotalTime>
  <Words>1218</Words>
  <Application>Microsoft Macintosh PowerPoint</Application>
  <PresentationFormat>自定义</PresentationFormat>
  <Paragraphs>88</Paragraphs>
  <Slides>30</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30</vt:i4>
      </vt:variant>
    </vt:vector>
  </HeadingPairs>
  <TitlesOfParts>
    <vt:vector size="45"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思维导图 XMind</vt:lpstr>
      <vt:lpstr>Question</vt:lpstr>
      <vt:lpstr>本节内容</vt:lpstr>
      <vt:lpstr>PowerPoint 演示文稿</vt:lpstr>
      <vt:lpstr>XCCL 在 AI 系统中的位置</vt:lpstr>
      <vt:lpstr>集合通信基本概念</vt:lpstr>
      <vt:lpstr>集合通信基本概念</vt:lpstr>
      <vt:lpstr>PowerPoint 演示文稿</vt:lpstr>
      <vt:lpstr>PowerPoint 演示文稿</vt:lpstr>
      <vt:lpstr>创建单个 Communicator</vt:lpstr>
      <vt:lpstr>创建单个 Communicator</vt:lpstr>
      <vt:lpstr>创建多个 Communicator</vt:lpstr>
      <vt:lpstr>创建多个 Communicator</vt:lpstr>
      <vt:lpstr>使用多个 Communicator</vt:lpstr>
      <vt:lpstr>Finalizing a communicator</vt:lpstr>
      <vt:lpstr>Destroying a communicator</vt:lpstr>
      <vt:lpstr>PowerPoint 演示文稿</vt:lpstr>
      <vt:lpstr>异步错误及其处理</vt:lpstr>
      <vt:lpstr>异步错误及其处理</vt:lpstr>
      <vt:lpstr>PowerPoint 演示文稿</vt:lpstr>
      <vt:lpstr>PowerPoint 演示文稿</vt:lpstr>
      <vt:lpstr>PowerPoint 演示文稿</vt:lpstr>
      <vt:lpstr>集合操作</vt:lpstr>
      <vt:lpstr>PowerPoint 演示文稿</vt:lpstr>
      <vt:lpstr>Group functions</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9588</cp:revision>
  <cp:lastPrinted>2023-09-08T09:14:01Z</cp:lastPrinted>
  <dcterms:created xsi:type="dcterms:W3CDTF">2020-08-28T08:44:19Z</dcterms:created>
  <dcterms:modified xsi:type="dcterms:W3CDTF">2024-09-01T12:42:35Z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